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634" y="-82"/>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2BDA67-DA62-455F-B25B-8A5D5D339FB7}" type="doc">
      <dgm:prSet loTypeId="urn:microsoft.com/office/officeart/2005/8/layout/radial1" loCatId="cycle" qsTypeId="urn:microsoft.com/office/officeart/2005/8/quickstyle/3d3" qsCatId="3D" csTypeId="urn:microsoft.com/office/officeart/2005/8/colors/colorful2" csCatId="colorful" phldr="1"/>
      <dgm:spPr/>
      <dgm:t>
        <a:bodyPr/>
        <a:lstStyle/>
        <a:p>
          <a:endParaRPr lang="it-IT"/>
        </a:p>
      </dgm:t>
    </dgm:pt>
    <dgm:pt modelId="{94805A9A-DB5E-4427-9DCD-D6C4902FB2D0}">
      <dgm:prSet phldrT="[Testo]"/>
      <dgm:spPr/>
      <dgm:t>
        <a:bodyPr/>
        <a:lstStyle/>
        <a:p>
          <a:pPr algn="ctr"/>
          <a:r>
            <a:rPr lang="it-IT" dirty="0" smtClean="0"/>
            <a:t>Leggi di natura</a:t>
          </a:r>
          <a:endParaRPr lang="it-IT" dirty="0"/>
        </a:p>
      </dgm:t>
    </dgm:pt>
    <dgm:pt modelId="{37741A2F-C4F3-4FCA-B969-4028A3277E76}" type="parTrans" cxnId="{7F154087-3C4A-45AC-BD4C-51651B9F29EF}">
      <dgm:prSet/>
      <dgm:spPr/>
      <dgm:t>
        <a:bodyPr/>
        <a:lstStyle/>
        <a:p>
          <a:endParaRPr lang="it-IT"/>
        </a:p>
      </dgm:t>
    </dgm:pt>
    <dgm:pt modelId="{A64D1526-F4BE-418F-A08B-C2BE632335CC}" type="sibTrans" cxnId="{7F154087-3C4A-45AC-BD4C-51651B9F29EF}">
      <dgm:prSet/>
      <dgm:spPr/>
      <dgm:t>
        <a:bodyPr/>
        <a:lstStyle/>
        <a:p>
          <a:endParaRPr lang="it-IT"/>
        </a:p>
      </dgm:t>
    </dgm:pt>
    <dgm:pt modelId="{9B2F6524-FB6F-4E3D-8623-AA89BE50CE8B}">
      <dgm:prSet phldrT="[Testo]"/>
      <dgm:spPr/>
      <dgm:t>
        <a:bodyPr/>
        <a:lstStyle/>
        <a:p>
          <a:r>
            <a:rPr lang="it-IT" dirty="0" smtClean="0"/>
            <a:t>Nessuno deve sottostare all’arbitrio altrui</a:t>
          </a:r>
          <a:endParaRPr lang="it-IT" dirty="0"/>
        </a:p>
      </dgm:t>
    </dgm:pt>
    <dgm:pt modelId="{8D1AC715-137C-4FFF-BEE1-17F9E4562108}" type="parTrans" cxnId="{62E7CED8-6437-4BF4-AA07-662CCBF49989}">
      <dgm:prSet/>
      <dgm:spPr/>
      <dgm:t>
        <a:bodyPr/>
        <a:lstStyle/>
        <a:p>
          <a:endParaRPr lang="it-IT"/>
        </a:p>
      </dgm:t>
    </dgm:pt>
    <dgm:pt modelId="{5B1CD733-6FEE-40FE-836E-1C6F2C786602}" type="sibTrans" cxnId="{62E7CED8-6437-4BF4-AA07-662CCBF49989}">
      <dgm:prSet/>
      <dgm:spPr/>
      <dgm:t>
        <a:bodyPr/>
        <a:lstStyle/>
        <a:p>
          <a:endParaRPr lang="it-IT"/>
        </a:p>
      </dgm:t>
    </dgm:pt>
    <dgm:pt modelId="{5F63EE53-3589-4220-BB12-A2F02D0334E7}">
      <dgm:prSet phldrT="[Testo]"/>
      <dgm:spPr/>
      <dgm:t>
        <a:bodyPr/>
        <a:lstStyle/>
        <a:p>
          <a:r>
            <a:rPr lang="it-IT" dirty="0" smtClean="0"/>
            <a:t>Ognuno ha tanta libertà quanta ne hanno gli altri</a:t>
          </a:r>
          <a:endParaRPr lang="it-IT" dirty="0"/>
        </a:p>
      </dgm:t>
    </dgm:pt>
    <dgm:pt modelId="{F10B8296-CA19-431E-8CB0-40ECC1641C34}" type="parTrans" cxnId="{D8399F27-E795-449D-BD00-97BD9CF023A8}">
      <dgm:prSet/>
      <dgm:spPr/>
      <dgm:t>
        <a:bodyPr/>
        <a:lstStyle/>
        <a:p>
          <a:endParaRPr lang="it-IT"/>
        </a:p>
      </dgm:t>
    </dgm:pt>
    <dgm:pt modelId="{2DE7B751-D3BD-4544-98A3-4D2F5C806DC8}" type="sibTrans" cxnId="{D8399F27-E795-449D-BD00-97BD9CF023A8}">
      <dgm:prSet/>
      <dgm:spPr/>
      <dgm:t>
        <a:bodyPr/>
        <a:lstStyle/>
        <a:p>
          <a:endParaRPr lang="it-IT"/>
        </a:p>
      </dgm:t>
    </dgm:pt>
    <dgm:pt modelId="{2CB3AB0D-49BA-4C66-A01B-C0C721BFF443}">
      <dgm:prSet phldrT="[Testo]"/>
      <dgm:spPr/>
      <dgm:t>
        <a:bodyPr/>
        <a:lstStyle/>
        <a:p>
          <a:r>
            <a:rPr lang="it-IT" dirty="0" smtClean="0"/>
            <a:t>Ognuno ha il diritto di disporre di sé e delle sue proprietà</a:t>
          </a:r>
          <a:endParaRPr lang="it-IT" dirty="0"/>
        </a:p>
      </dgm:t>
    </dgm:pt>
    <dgm:pt modelId="{BC55FB25-977D-40DB-A6AF-425CBB6EBDA0}" type="parTrans" cxnId="{4888C846-70B2-4156-ACFF-4074AB3A859A}">
      <dgm:prSet/>
      <dgm:spPr/>
      <dgm:t>
        <a:bodyPr/>
        <a:lstStyle/>
        <a:p>
          <a:endParaRPr lang="it-IT"/>
        </a:p>
      </dgm:t>
    </dgm:pt>
    <dgm:pt modelId="{BBFD1E1C-82B6-4C3E-9BB6-4E73FD1F3348}" type="sibTrans" cxnId="{4888C846-70B2-4156-ACFF-4074AB3A859A}">
      <dgm:prSet/>
      <dgm:spPr/>
      <dgm:t>
        <a:bodyPr/>
        <a:lstStyle/>
        <a:p>
          <a:endParaRPr lang="it-IT"/>
        </a:p>
      </dgm:t>
    </dgm:pt>
    <dgm:pt modelId="{90F17F9F-4D23-4AE3-B0C0-287AD24B59D9}" type="pres">
      <dgm:prSet presAssocID="{592BDA67-DA62-455F-B25B-8A5D5D339FB7}" presName="cycle" presStyleCnt="0">
        <dgm:presLayoutVars>
          <dgm:chMax val="1"/>
          <dgm:dir/>
          <dgm:animLvl val="ctr"/>
          <dgm:resizeHandles val="exact"/>
        </dgm:presLayoutVars>
      </dgm:prSet>
      <dgm:spPr/>
    </dgm:pt>
    <dgm:pt modelId="{1A54EDBB-1010-4DDB-93FE-E7DBBBDE9E94}" type="pres">
      <dgm:prSet presAssocID="{94805A9A-DB5E-4427-9DCD-D6C4902FB2D0}" presName="centerShape" presStyleLbl="node0" presStyleIdx="0" presStyleCnt="1" custLinFactNeighborX="-16718" custLinFactNeighborY="-25226"/>
      <dgm:spPr/>
    </dgm:pt>
    <dgm:pt modelId="{BDB25A29-D3D8-41AF-AB54-90F014498BA0}" type="pres">
      <dgm:prSet presAssocID="{8D1AC715-137C-4FFF-BEE1-17F9E4562108}" presName="Name9" presStyleLbl="parChTrans1D2" presStyleIdx="0" presStyleCnt="3"/>
      <dgm:spPr/>
    </dgm:pt>
    <dgm:pt modelId="{5B25A9C4-845B-4414-9013-FD39CF417550}" type="pres">
      <dgm:prSet presAssocID="{8D1AC715-137C-4FFF-BEE1-17F9E4562108}" presName="connTx" presStyleLbl="parChTrans1D2" presStyleIdx="0" presStyleCnt="3"/>
      <dgm:spPr/>
    </dgm:pt>
    <dgm:pt modelId="{645FD606-B277-46F1-AC45-9E58018D44C3}" type="pres">
      <dgm:prSet presAssocID="{9B2F6524-FB6F-4E3D-8623-AA89BE50CE8B}" presName="node" presStyleLbl="node1" presStyleIdx="0" presStyleCnt="3" custScaleX="150547" custScaleY="134813" custRadScaleRad="89519" custRadScaleInc="293074">
        <dgm:presLayoutVars>
          <dgm:bulletEnabled val="1"/>
        </dgm:presLayoutVars>
      </dgm:prSet>
      <dgm:spPr/>
      <dgm:t>
        <a:bodyPr/>
        <a:lstStyle/>
        <a:p>
          <a:endParaRPr lang="it-IT"/>
        </a:p>
      </dgm:t>
    </dgm:pt>
    <dgm:pt modelId="{A523CDDD-6910-4D44-9D74-5BA5B2321A2E}" type="pres">
      <dgm:prSet presAssocID="{F10B8296-CA19-431E-8CB0-40ECC1641C34}" presName="Name9" presStyleLbl="parChTrans1D2" presStyleIdx="1" presStyleCnt="3"/>
      <dgm:spPr/>
    </dgm:pt>
    <dgm:pt modelId="{0C7FEDBB-1650-458C-AA6C-89FD2DC2F6F8}" type="pres">
      <dgm:prSet presAssocID="{F10B8296-CA19-431E-8CB0-40ECC1641C34}" presName="connTx" presStyleLbl="parChTrans1D2" presStyleIdx="1" presStyleCnt="3"/>
      <dgm:spPr/>
    </dgm:pt>
    <dgm:pt modelId="{8E65F6EA-9844-4893-9C33-57503341845D}" type="pres">
      <dgm:prSet presAssocID="{5F63EE53-3589-4220-BB12-A2F02D0334E7}" presName="node" presStyleLbl="node1" presStyleIdx="1" presStyleCnt="3" custScaleX="153427" custScaleY="145273" custRadScaleRad="140145" custRadScaleInc="-51512">
        <dgm:presLayoutVars>
          <dgm:bulletEnabled val="1"/>
        </dgm:presLayoutVars>
      </dgm:prSet>
      <dgm:spPr/>
      <dgm:t>
        <a:bodyPr/>
        <a:lstStyle/>
        <a:p>
          <a:endParaRPr lang="it-IT"/>
        </a:p>
      </dgm:t>
    </dgm:pt>
    <dgm:pt modelId="{0AEB686C-0C45-4035-9CE5-6679E839EBF3}" type="pres">
      <dgm:prSet presAssocID="{BC55FB25-977D-40DB-A6AF-425CBB6EBDA0}" presName="Name9" presStyleLbl="parChTrans1D2" presStyleIdx="2" presStyleCnt="3"/>
      <dgm:spPr/>
    </dgm:pt>
    <dgm:pt modelId="{7269FB0D-A6C3-4EFC-96C1-6892075196FB}" type="pres">
      <dgm:prSet presAssocID="{BC55FB25-977D-40DB-A6AF-425CBB6EBDA0}" presName="connTx" presStyleLbl="parChTrans1D2" presStyleIdx="2" presStyleCnt="3"/>
      <dgm:spPr/>
    </dgm:pt>
    <dgm:pt modelId="{B17040C4-2AE2-4B17-9135-841B08BE3C05}" type="pres">
      <dgm:prSet presAssocID="{2CB3AB0D-49BA-4C66-A01B-C0C721BFF443}" presName="node" presStyleLbl="node1" presStyleIdx="2" presStyleCnt="3" custScaleX="162772" custScaleY="151257" custRadScaleRad="191413" custRadScaleInc="35276">
        <dgm:presLayoutVars>
          <dgm:bulletEnabled val="1"/>
        </dgm:presLayoutVars>
      </dgm:prSet>
      <dgm:spPr/>
    </dgm:pt>
  </dgm:ptLst>
  <dgm:cxnLst>
    <dgm:cxn modelId="{D8399F27-E795-449D-BD00-97BD9CF023A8}" srcId="{94805A9A-DB5E-4427-9DCD-D6C4902FB2D0}" destId="{5F63EE53-3589-4220-BB12-A2F02D0334E7}" srcOrd="1" destOrd="0" parTransId="{F10B8296-CA19-431E-8CB0-40ECC1641C34}" sibTransId="{2DE7B751-D3BD-4544-98A3-4D2F5C806DC8}"/>
    <dgm:cxn modelId="{08955D03-C41B-49D4-A2A8-1FF9BCBC0E8C}" type="presOf" srcId="{F10B8296-CA19-431E-8CB0-40ECC1641C34}" destId="{0C7FEDBB-1650-458C-AA6C-89FD2DC2F6F8}" srcOrd="1" destOrd="0" presId="urn:microsoft.com/office/officeart/2005/8/layout/radial1"/>
    <dgm:cxn modelId="{EC6AA28D-9C9D-4DD2-804B-B152B2E1C323}" type="presOf" srcId="{F10B8296-CA19-431E-8CB0-40ECC1641C34}" destId="{A523CDDD-6910-4D44-9D74-5BA5B2321A2E}" srcOrd="0" destOrd="0" presId="urn:microsoft.com/office/officeart/2005/8/layout/radial1"/>
    <dgm:cxn modelId="{E7B05535-97B7-4121-8821-4FD44FB55E52}" type="presOf" srcId="{2CB3AB0D-49BA-4C66-A01B-C0C721BFF443}" destId="{B17040C4-2AE2-4B17-9135-841B08BE3C05}" srcOrd="0" destOrd="0" presId="urn:microsoft.com/office/officeart/2005/8/layout/radial1"/>
    <dgm:cxn modelId="{7F154087-3C4A-45AC-BD4C-51651B9F29EF}" srcId="{592BDA67-DA62-455F-B25B-8A5D5D339FB7}" destId="{94805A9A-DB5E-4427-9DCD-D6C4902FB2D0}" srcOrd="0" destOrd="0" parTransId="{37741A2F-C4F3-4FCA-B969-4028A3277E76}" sibTransId="{A64D1526-F4BE-418F-A08B-C2BE632335CC}"/>
    <dgm:cxn modelId="{4AC00019-F1CE-4778-A76B-C15FA351D031}" type="presOf" srcId="{9B2F6524-FB6F-4E3D-8623-AA89BE50CE8B}" destId="{645FD606-B277-46F1-AC45-9E58018D44C3}" srcOrd="0" destOrd="0" presId="urn:microsoft.com/office/officeart/2005/8/layout/radial1"/>
    <dgm:cxn modelId="{93D34EC2-A64D-4793-8E2E-38774A5F2537}" type="presOf" srcId="{94805A9A-DB5E-4427-9DCD-D6C4902FB2D0}" destId="{1A54EDBB-1010-4DDB-93FE-E7DBBBDE9E94}" srcOrd="0" destOrd="0" presId="urn:microsoft.com/office/officeart/2005/8/layout/radial1"/>
    <dgm:cxn modelId="{F53B2B06-7C03-40B1-8258-248F41CE8710}" type="presOf" srcId="{BC55FB25-977D-40DB-A6AF-425CBB6EBDA0}" destId="{0AEB686C-0C45-4035-9CE5-6679E839EBF3}" srcOrd="0" destOrd="0" presId="urn:microsoft.com/office/officeart/2005/8/layout/radial1"/>
    <dgm:cxn modelId="{62E7CED8-6437-4BF4-AA07-662CCBF49989}" srcId="{94805A9A-DB5E-4427-9DCD-D6C4902FB2D0}" destId="{9B2F6524-FB6F-4E3D-8623-AA89BE50CE8B}" srcOrd="0" destOrd="0" parTransId="{8D1AC715-137C-4FFF-BEE1-17F9E4562108}" sibTransId="{5B1CD733-6FEE-40FE-836E-1C6F2C786602}"/>
    <dgm:cxn modelId="{4374B017-62A2-4F14-8DEC-C5576E6D9F3F}" type="presOf" srcId="{BC55FB25-977D-40DB-A6AF-425CBB6EBDA0}" destId="{7269FB0D-A6C3-4EFC-96C1-6892075196FB}" srcOrd="1" destOrd="0" presId="urn:microsoft.com/office/officeart/2005/8/layout/radial1"/>
    <dgm:cxn modelId="{2A58A31B-2AAE-4CEC-B725-D687CD1030A9}" type="presOf" srcId="{8D1AC715-137C-4FFF-BEE1-17F9E4562108}" destId="{BDB25A29-D3D8-41AF-AB54-90F014498BA0}" srcOrd="0" destOrd="0" presId="urn:microsoft.com/office/officeart/2005/8/layout/radial1"/>
    <dgm:cxn modelId="{4888C846-70B2-4156-ACFF-4074AB3A859A}" srcId="{94805A9A-DB5E-4427-9DCD-D6C4902FB2D0}" destId="{2CB3AB0D-49BA-4C66-A01B-C0C721BFF443}" srcOrd="2" destOrd="0" parTransId="{BC55FB25-977D-40DB-A6AF-425CBB6EBDA0}" sibTransId="{BBFD1E1C-82B6-4C3E-9BB6-4E73FD1F3348}"/>
    <dgm:cxn modelId="{F29C7586-3FEB-422B-922E-E3951EA86E87}" type="presOf" srcId="{5F63EE53-3589-4220-BB12-A2F02D0334E7}" destId="{8E65F6EA-9844-4893-9C33-57503341845D}" srcOrd="0" destOrd="0" presId="urn:microsoft.com/office/officeart/2005/8/layout/radial1"/>
    <dgm:cxn modelId="{288D3365-D66E-4882-A94F-26864C06A122}" type="presOf" srcId="{592BDA67-DA62-455F-B25B-8A5D5D339FB7}" destId="{90F17F9F-4D23-4AE3-B0C0-287AD24B59D9}" srcOrd="0" destOrd="0" presId="urn:microsoft.com/office/officeart/2005/8/layout/radial1"/>
    <dgm:cxn modelId="{41C6E1D0-A433-4CB0-B014-4BC010A44E90}" type="presOf" srcId="{8D1AC715-137C-4FFF-BEE1-17F9E4562108}" destId="{5B25A9C4-845B-4414-9013-FD39CF417550}" srcOrd="1" destOrd="0" presId="urn:microsoft.com/office/officeart/2005/8/layout/radial1"/>
    <dgm:cxn modelId="{74AF8EEF-EF67-4F1E-8120-14E90D71706F}" type="presParOf" srcId="{90F17F9F-4D23-4AE3-B0C0-287AD24B59D9}" destId="{1A54EDBB-1010-4DDB-93FE-E7DBBBDE9E94}" srcOrd="0" destOrd="0" presId="urn:microsoft.com/office/officeart/2005/8/layout/radial1"/>
    <dgm:cxn modelId="{D34499B2-D7EF-4454-A627-0186F0802A8C}" type="presParOf" srcId="{90F17F9F-4D23-4AE3-B0C0-287AD24B59D9}" destId="{BDB25A29-D3D8-41AF-AB54-90F014498BA0}" srcOrd="1" destOrd="0" presId="urn:microsoft.com/office/officeart/2005/8/layout/radial1"/>
    <dgm:cxn modelId="{BA933703-AFC3-405A-8DDE-53CE2093E6D6}" type="presParOf" srcId="{BDB25A29-D3D8-41AF-AB54-90F014498BA0}" destId="{5B25A9C4-845B-4414-9013-FD39CF417550}" srcOrd="0" destOrd="0" presId="urn:microsoft.com/office/officeart/2005/8/layout/radial1"/>
    <dgm:cxn modelId="{57D58A61-3617-4129-8D58-6AA03BF0EC1B}" type="presParOf" srcId="{90F17F9F-4D23-4AE3-B0C0-287AD24B59D9}" destId="{645FD606-B277-46F1-AC45-9E58018D44C3}" srcOrd="2" destOrd="0" presId="urn:microsoft.com/office/officeart/2005/8/layout/radial1"/>
    <dgm:cxn modelId="{06FE5EE8-05E7-4E0F-9252-A368DA3C436A}" type="presParOf" srcId="{90F17F9F-4D23-4AE3-B0C0-287AD24B59D9}" destId="{A523CDDD-6910-4D44-9D74-5BA5B2321A2E}" srcOrd="3" destOrd="0" presId="urn:microsoft.com/office/officeart/2005/8/layout/radial1"/>
    <dgm:cxn modelId="{F063822E-4DF0-4580-B3B9-3AE069AC9A31}" type="presParOf" srcId="{A523CDDD-6910-4D44-9D74-5BA5B2321A2E}" destId="{0C7FEDBB-1650-458C-AA6C-89FD2DC2F6F8}" srcOrd="0" destOrd="0" presId="urn:microsoft.com/office/officeart/2005/8/layout/radial1"/>
    <dgm:cxn modelId="{6414A897-04CE-40D8-8DB9-17D0C4DDE434}" type="presParOf" srcId="{90F17F9F-4D23-4AE3-B0C0-287AD24B59D9}" destId="{8E65F6EA-9844-4893-9C33-57503341845D}" srcOrd="4" destOrd="0" presId="urn:microsoft.com/office/officeart/2005/8/layout/radial1"/>
    <dgm:cxn modelId="{8D4249F2-B8CB-46FE-8D6B-1B858501254F}" type="presParOf" srcId="{90F17F9F-4D23-4AE3-B0C0-287AD24B59D9}" destId="{0AEB686C-0C45-4035-9CE5-6679E839EBF3}" srcOrd="5" destOrd="0" presId="urn:microsoft.com/office/officeart/2005/8/layout/radial1"/>
    <dgm:cxn modelId="{ED486FB1-8F40-4100-A8D0-17D4FE8EC56A}" type="presParOf" srcId="{0AEB686C-0C45-4035-9CE5-6679E839EBF3}" destId="{7269FB0D-A6C3-4EFC-96C1-6892075196FB}" srcOrd="0" destOrd="0" presId="urn:microsoft.com/office/officeart/2005/8/layout/radial1"/>
    <dgm:cxn modelId="{0C1E10C2-8401-4226-B5C9-C0097D14FA09}" type="presParOf" srcId="{90F17F9F-4D23-4AE3-B0C0-287AD24B59D9}" destId="{B17040C4-2AE2-4B17-9135-841B08BE3C05}" srcOrd="6"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A54EDBB-1010-4DDB-93FE-E7DBBBDE9E94}">
      <dsp:nvSpPr>
        <dsp:cNvPr id="0" name=""/>
        <dsp:cNvSpPr/>
      </dsp:nvSpPr>
      <dsp:spPr>
        <a:xfrm>
          <a:off x="2493002" y="840371"/>
          <a:ext cx="1365656" cy="1365656"/>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it-IT" sz="2300" kern="1200" dirty="0" smtClean="0"/>
            <a:t>Leggi di natura</a:t>
          </a:r>
          <a:endParaRPr lang="it-IT" sz="2300" kern="1200" dirty="0"/>
        </a:p>
      </dsp:txBody>
      <dsp:txXfrm>
        <a:off x="2493002" y="840371"/>
        <a:ext cx="1365656" cy="1365656"/>
      </dsp:txXfrm>
    </dsp:sp>
    <dsp:sp modelId="{BDB25A29-D3D8-41AF-AB54-90F014498BA0}">
      <dsp:nvSpPr>
        <dsp:cNvPr id="0" name=""/>
        <dsp:cNvSpPr/>
      </dsp:nvSpPr>
      <dsp:spPr>
        <a:xfrm rot="3980174">
          <a:off x="3404825" y="2201136"/>
          <a:ext cx="150582" cy="32875"/>
        </a:xfrm>
        <a:custGeom>
          <a:avLst/>
          <a:gdLst/>
          <a:ahLst/>
          <a:cxnLst/>
          <a:rect l="0" t="0" r="0" b="0"/>
          <a:pathLst>
            <a:path>
              <a:moveTo>
                <a:pt x="0" y="16437"/>
              </a:moveTo>
              <a:lnTo>
                <a:pt x="150582" y="16437"/>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3980174">
        <a:off x="3476352" y="2213809"/>
        <a:ext cx="7529" cy="7529"/>
      </dsp:txXfrm>
    </dsp:sp>
    <dsp:sp modelId="{645FD606-B277-46F1-AC45-9E58018D44C3}">
      <dsp:nvSpPr>
        <dsp:cNvPr id="0" name=""/>
        <dsp:cNvSpPr/>
      </dsp:nvSpPr>
      <dsp:spPr>
        <a:xfrm>
          <a:off x="2857875" y="2222917"/>
          <a:ext cx="2055955" cy="1841082"/>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it-IT" sz="1500" kern="1200" dirty="0" smtClean="0"/>
            <a:t>Nessuno deve sottostare all’arbitrio altrui</a:t>
          </a:r>
          <a:endParaRPr lang="it-IT" sz="1500" kern="1200" dirty="0"/>
        </a:p>
      </dsp:txBody>
      <dsp:txXfrm>
        <a:off x="2857875" y="2222917"/>
        <a:ext cx="2055955" cy="1841082"/>
      </dsp:txXfrm>
    </dsp:sp>
    <dsp:sp modelId="{A523CDDD-6910-4D44-9D74-5BA5B2321A2E}">
      <dsp:nvSpPr>
        <dsp:cNvPr id="0" name=""/>
        <dsp:cNvSpPr/>
      </dsp:nvSpPr>
      <dsp:spPr>
        <a:xfrm rot="931833">
          <a:off x="3806752" y="1887405"/>
          <a:ext cx="1477599" cy="32875"/>
        </a:xfrm>
        <a:custGeom>
          <a:avLst/>
          <a:gdLst/>
          <a:ahLst/>
          <a:cxnLst/>
          <a:rect l="0" t="0" r="0" b="0"/>
          <a:pathLst>
            <a:path>
              <a:moveTo>
                <a:pt x="0" y="16437"/>
              </a:moveTo>
              <a:lnTo>
                <a:pt x="1477599" y="16437"/>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931833">
        <a:off x="4508612" y="1866903"/>
        <a:ext cx="73879" cy="73879"/>
      </dsp:txXfrm>
    </dsp:sp>
    <dsp:sp modelId="{8E65F6EA-9844-4893-9C33-57503341845D}">
      <dsp:nvSpPr>
        <dsp:cNvPr id="0" name=""/>
        <dsp:cNvSpPr/>
      </dsp:nvSpPr>
      <dsp:spPr>
        <a:xfrm>
          <a:off x="5214975" y="1389049"/>
          <a:ext cx="2095286" cy="1983930"/>
        </a:xfrm>
        <a:prstGeom prst="ellipse">
          <a:avLst/>
        </a:prstGeom>
        <a:solidFill>
          <a:schemeClr val="accent2">
            <a:hueOff val="2340759"/>
            <a:satOff val="-2919"/>
            <a:lumOff val="68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it-IT" sz="1500" kern="1200" dirty="0" smtClean="0"/>
            <a:t>Ognuno ha tanta libertà quanta ne hanno gli altri</a:t>
          </a:r>
          <a:endParaRPr lang="it-IT" sz="1500" kern="1200" dirty="0"/>
        </a:p>
      </dsp:txBody>
      <dsp:txXfrm>
        <a:off x="5214975" y="1389049"/>
        <a:ext cx="2095286" cy="1983930"/>
      </dsp:txXfrm>
    </dsp:sp>
    <dsp:sp modelId="{0AEB686C-0C45-4035-9CE5-6679E839EBF3}">
      <dsp:nvSpPr>
        <dsp:cNvPr id="0" name=""/>
        <dsp:cNvSpPr/>
      </dsp:nvSpPr>
      <dsp:spPr>
        <a:xfrm rot="8728541">
          <a:off x="1939733" y="2103050"/>
          <a:ext cx="738560" cy="32875"/>
        </a:xfrm>
        <a:custGeom>
          <a:avLst/>
          <a:gdLst/>
          <a:ahLst/>
          <a:cxnLst/>
          <a:rect l="0" t="0" r="0" b="0"/>
          <a:pathLst>
            <a:path>
              <a:moveTo>
                <a:pt x="0" y="16437"/>
              </a:moveTo>
              <a:lnTo>
                <a:pt x="738560" y="16437"/>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8728541">
        <a:off x="2290549" y="2101024"/>
        <a:ext cx="36928" cy="36928"/>
      </dsp:txXfrm>
    </dsp:sp>
    <dsp:sp modelId="{B17040C4-2AE2-4B17-9135-841B08BE3C05}">
      <dsp:nvSpPr>
        <dsp:cNvPr id="0" name=""/>
        <dsp:cNvSpPr/>
      </dsp:nvSpPr>
      <dsp:spPr>
        <a:xfrm>
          <a:off x="0" y="1910471"/>
          <a:ext cx="2222906" cy="2065651"/>
        </a:xfrm>
        <a:prstGeom prst="ellipse">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it-IT" sz="1500" kern="1200" dirty="0" smtClean="0"/>
            <a:t>Ognuno ha il diritto di disporre di sé e delle sue proprietà</a:t>
          </a:r>
          <a:endParaRPr lang="it-IT" sz="1500" kern="1200" dirty="0"/>
        </a:p>
      </dsp:txBody>
      <dsp:txXfrm>
        <a:off x="0" y="1910471"/>
        <a:ext cx="2222906" cy="2065651"/>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19"/>
            <a:ext cx="7772400" cy="1102519"/>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4FF0216-7E70-40B9-BA71-62CE3E17CBCD}" type="datetimeFigureOut">
              <a:rPr lang="it-IT" smtClean="0"/>
              <a:t>17/03/2020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68D8-D31F-4485-93C9-9E34ED23E309}"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4FF0216-7E70-40B9-BA71-62CE3E17CBCD}" type="datetimeFigureOut">
              <a:rPr lang="it-IT" smtClean="0"/>
              <a:t>17/03/2020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68D8-D31F-4485-93C9-9E34ED23E309}"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79"/>
            <a:ext cx="2057400" cy="4388644"/>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05979"/>
            <a:ext cx="6019800" cy="438864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4FF0216-7E70-40B9-BA71-62CE3E17CBCD}" type="datetimeFigureOut">
              <a:rPr lang="it-IT" smtClean="0"/>
              <a:t>17/03/2020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68D8-D31F-4485-93C9-9E34ED23E309}"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4FF0216-7E70-40B9-BA71-62CE3E17CBCD}" type="datetimeFigureOut">
              <a:rPr lang="it-IT" smtClean="0"/>
              <a:t>17/03/2020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68D8-D31F-4485-93C9-9E34ED23E309}"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6"/>
            <a:ext cx="7772400" cy="1021556"/>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4FF0216-7E70-40B9-BA71-62CE3E17CBCD}" type="datetimeFigureOut">
              <a:rPr lang="it-IT" smtClean="0"/>
              <a:t>17/03/2020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68D8-D31F-4485-93C9-9E34ED23E309}"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4FF0216-7E70-40B9-BA71-62CE3E17CBCD}" type="datetimeFigureOut">
              <a:rPr lang="it-IT" smtClean="0"/>
              <a:t>17/03/2020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DC68D8-D31F-4485-93C9-9E34ED23E309}"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4FF0216-7E70-40B9-BA71-62CE3E17CBCD}" type="datetimeFigureOut">
              <a:rPr lang="it-IT" smtClean="0"/>
              <a:t>17/03/2020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FDC68D8-D31F-4485-93C9-9E34ED23E309}"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4FF0216-7E70-40B9-BA71-62CE3E17CBCD}" type="datetimeFigureOut">
              <a:rPr lang="it-IT" smtClean="0"/>
              <a:t>17/03/2020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FDC68D8-D31F-4485-93C9-9E34ED23E309}"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4FF0216-7E70-40B9-BA71-62CE3E17CBCD}" type="datetimeFigureOut">
              <a:rPr lang="it-IT" smtClean="0"/>
              <a:t>17/03/2020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FDC68D8-D31F-4485-93C9-9E34ED23E309}"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04787"/>
            <a:ext cx="3008313" cy="871538"/>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4FF0216-7E70-40B9-BA71-62CE3E17CBCD}" type="datetimeFigureOut">
              <a:rPr lang="it-IT" smtClean="0"/>
              <a:t>17/03/2020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DC68D8-D31F-4485-93C9-9E34ED23E309}"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3600450"/>
            <a:ext cx="5486400" cy="425054"/>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4FF0216-7E70-40B9-BA71-62CE3E17CBCD}" type="datetimeFigureOut">
              <a:rPr lang="it-IT" smtClean="0"/>
              <a:t>17/03/2020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DC68D8-D31F-4485-93C9-9E34ED23E309}"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4FF0216-7E70-40B9-BA71-62CE3E17CBCD}" type="datetimeFigureOut">
              <a:rPr lang="it-IT" smtClean="0"/>
              <a:t>17/03/2020</a:t>
            </a:fld>
            <a:endParaRPr lang="it-IT"/>
          </a:p>
        </p:txBody>
      </p:sp>
      <p:sp>
        <p:nvSpPr>
          <p:cNvPr id="5" name="Segnaposto piè di pagina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FDC68D8-D31F-4485-93C9-9E34ED23E309}"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pPr algn="l"/>
            <a:r>
              <a:rPr lang="it-IT" dirty="0" smtClean="0"/>
              <a:t>J. LOCKE</a:t>
            </a:r>
            <a:endParaRPr lang="it-IT" dirty="0"/>
          </a:p>
        </p:txBody>
      </p:sp>
      <p:sp>
        <p:nvSpPr>
          <p:cNvPr id="3" name="Sottotitolo 2"/>
          <p:cNvSpPr>
            <a:spLocks noGrp="1"/>
          </p:cNvSpPr>
          <p:nvPr>
            <p:ph type="subTitle" idx="1"/>
          </p:nvPr>
        </p:nvSpPr>
        <p:spPr>
          <a:xfrm>
            <a:off x="1357290" y="3714758"/>
            <a:ext cx="6400800" cy="1314450"/>
          </a:xfrm>
        </p:spPr>
        <p:txBody>
          <a:bodyPr/>
          <a:lstStyle/>
          <a:p>
            <a:r>
              <a:rPr lang="it-IT" dirty="0"/>
              <a:t>p</a:t>
            </a:r>
            <a:r>
              <a:rPr lang="it-IT" dirty="0" smtClean="0"/>
              <a:t>ensiero politico</a:t>
            </a:r>
            <a:endParaRPr lang="it-IT" dirty="0"/>
          </a:p>
        </p:txBody>
      </p:sp>
      <p:pic>
        <p:nvPicPr>
          <p:cNvPr id="13314" name="Picture 2" descr="Visualizza immagine di origine"/>
          <p:cNvPicPr>
            <a:picLocks noChangeAspect="1" noChangeArrowheads="1"/>
          </p:cNvPicPr>
          <p:nvPr/>
        </p:nvPicPr>
        <p:blipFill>
          <a:blip r:embed="rId2" cstate="print"/>
          <a:srcRect/>
          <a:stretch>
            <a:fillRect/>
          </a:stretch>
        </p:blipFill>
        <p:spPr bwMode="auto">
          <a:xfrm>
            <a:off x="3786183" y="138882"/>
            <a:ext cx="4929222" cy="3450456"/>
          </a:xfrm>
          <a:prstGeom prst="rect">
            <a:avLst/>
          </a:prstGeom>
          <a:noFill/>
          <a:effectLst>
            <a:innerShdw blurRad="63500" dist="50800" dir="13500000">
              <a:prstClr val="black">
                <a:alpha val="50000"/>
              </a:prstClr>
            </a:inn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5720" y="214296"/>
            <a:ext cx="5643602" cy="523220"/>
          </a:xfrm>
          <a:prstGeom prst="rect">
            <a:avLst/>
          </a:prstGeom>
          <a:noFill/>
        </p:spPr>
        <p:txBody>
          <a:bodyPr wrap="square" rtlCol="0">
            <a:spAutoFit/>
          </a:bodyPr>
          <a:lstStyle/>
          <a:p>
            <a:pPr algn="ctr"/>
            <a:r>
              <a:rPr lang="it-IT" sz="2800" b="1" dirty="0" smtClean="0"/>
              <a:t>Poteri della società politica</a:t>
            </a:r>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sp>
        <p:nvSpPr>
          <p:cNvPr id="8" name="CasellaDiTesto 7"/>
          <p:cNvSpPr txBox="1"/>
          <p:nvPr/>
        </p:nvSpPr>
        <p:spPr>
          <a:xfrm>
            <a:off x="500034" y="857238"/>
            <a:ext cx="7429552"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smtClean="0"/>
              <a:t>Il potere di stabilire </a:t>
            </a:r>
            <a:r>
              <a:rPr lang="it-IT" sz="2400" b="1" dirty="0" smtClean="0"/>
              <a:t>norme</a:t>
            </a:r>
            <a:r>
              <a:rPr lang="it-IT" sz="2400" dirty="0" smtClean="0"/>
              <a:t> fisse, valide per </a:t>
            </a:r>
            <a:r>
              <a:rPr lang="it-IT" sz="2400" b="1" dirty="0" smtClean="0"/>
              <a:t>tutti</a:t>
            </a:r>
            <a:r>
              <a:rPr lang="it-IT" sz="2400" dirty="0" smtClean="0"/>
              <a:t> (</a:t>
            </a:r>
            <a:r>
              <a:rPr lang="it-IT" sz="2400" dirty="0" err="1" smtClean="0"/>
              <a:t>tutti</a:t>
            </a:r>
            <a:r>
              <a:rPr lang="it-IT" sz="2400" dirty="0" smtClean="0"/>
              <a:t>) gli associati: è questo il </a:t>
            </a:r>
            <a:r>
              <a:rPr lang="it-IT" sz="2400" b="1" dirty="0" smtClean="0">
                <a:solidFill>
                  <a:srgbClr val="FF0000"/>
                </a:solidFill>
              </a:rPr>
              <a:t>potere legislativo</a:t>
            </a:r>
            <a:r>
              <a:rPr lang="it-IT" sz="2400" dirty="0" smtClean="0"/>
              <a:t>, il “potere </a:t>
            </a:r>
            <a:r>
              <a:rPr lang="it-IT" sz="2400" b="1" dirty="0" smtClean="0"/>
              <a:t>supremo</a:t>
            </a:r>
            <a:r>
              <a:rPr lang="it-IT" sz="2400" dirty="0" smtClean="0"/>
              <a:t> della società politica”.</a:t>
            </a:r>
            <a:endParaRPr lang="it-IT" sz="2400" dirty="0">
              <a:solidFill>
                <a:srgbClr val="FF0000"/>
              </a:solidFill>
            </a:endParaRPr>
          </a:p>
        </p:txBody>
      </p:sp>
      <p:sp>
        <p:nvSpPr>
          <p:cNvPr id="5" name="Rettangolo 4"/>
          <p:cNvSpPr/>
          <p:nvPr/>
        </p:nvSpPr>
        <p:spPr>
          <a:xfrm>
            <a:off x="1000100" y="2214560"/>
            <a:ext cx="5786478" cy="2677656"/>
          </a:xfrm>
          <a:prstGeom prst="rect">
            <a:avLst/>
          </a:prstGeom>
        </p:spPr>
        <p:txBody>
          <a:bodyPr wrap="square">
            <a:spAutoFit/>
          </a:bodyPr>
          <a:lstStyle/>
          <a:p>
            <a:r>
              <a:rPr lang="it-IT" sz="2400" dirty="0"/>
              <a:t>L</a:t>
            </a:r>
            <a:r>
              <a:rPr lang="it-IT" sz="2400" dirty="0" smtClean="0"/>
              <a:t>e </a:t>
            </a:r>
            <a:r>
              <a:rPr lang="it-IT" sz="2400" b="1" dirty="0" smtClean="0"/>
              <a:t>LEGGI</a:t>
            </a:r>
            <a:r>
              <a:rPr lang="it-IT" sz="2400" dirty="0" smtClean="0"/>
              <a:t>:  </a:t>
            </a:r>
          </a:p>
          <a:p>
            <a:pPr>
              <a:buFontTx/>
              <a:buChar char="-"/>
            </a:pPr>
            <a:r>
              <a:rPr lang="it-IT" sz="2400" dirty="0" smtClean="0"/>
              <a:t> sono </a:t>
            </a:r>
            <a:r>
              <a:rPr lang="it-IT" sz="2400" b="1" dirty="0" smtClean="0"/>
              <a:t>uguali</a:t>
            </a:r>
            <a:r>
              <a:rPr lang="it-IT" sz="2400" dirty="0" smtClean="0"/>
              <a:t> per tutti;  </a:t>
            </a:r>
          </a:p>
          <a:p>
            <a:pPr>
              <a:buFontTx/>
              <a:buChar char="-"/>
            </a:pPr>
            <a:r>
              <a:rPr lang="it-IT" sz="2400" dirty="0" smtClean="0"/>
              <a:t> devono essere dirette al </a:t>
            </a:r>
            <a:r>
              <a:rPr lang="it-IT" sz="2400" b="1" dirty="0" smtClean="0"/>
              <a:t>bene</a:t>
            </a:r>
            <a:r>
              <a:rPr lang="it-IT" sz="2400" dirty="0" smtClean="0"/>
              <a:t> del popolo;  </a:t>
            </a:r>
          </a:p>
          <a:p>
            <a:pPr>
              <a:buFontTx/>
              <a:buChar char="-"/>
            </a:pPr>
            <a:r>
              <a:rPr lang="it-IT" sz="2400" dirty="0"/>
              <a:t> </a:t>
            </a:r>
            <a:r>
              <a:rPr lang="it-IT" sz="2400" dirty="0" smtClean="0"/>
              <a:t>non possono essere imposte senza il </a:t>
            </a:r>
            <a:r>
              <a:rPr lang="it-IT" sz="2400" b="1" dirty="0" smtClean="0"/>
              <a:t>consenso</a:t>
            </a:r>
            <a:r>
              <a:rPr lang="it-IT" sz="2400" dirty="0" smtClean="0"/>
              <a:t> del popolo stesso;  </a:t>
            </a:r>
          </a:p>
          <a:p>
            <a:pPr>
              <a:buFontTx/>
              <a:buChar char="-"/>
            </a:pPr>
            <a:r>
              <a:rPr lang="it-IT" sz="2400" dirty="0" smtClean="0"/>
              <a:t> il </a:t>
            </a:r>
            <a:r>
              <a:rPr lang="it-IT" sz="2400" b="1" dirty="0" smtClean="0"/>
              <a:t>potere</a:t>
            </a:r>
            <a:r>
              <a:rPr lang="it-IT" sz="2400" dirty="0" smtClean="0"/>
              <a:t> di promulgarle </a:t>
            </a:r>
            <a:r>
              <a:rPr lang="it-IT" sz="2400" b="1" dirty="0" smtClean="0"/>
              <a:t>non</a:t>
            </a:r>
            <a:r>
              <a:rPr lang="it-IT" sz="2400" dirty="0" smtClean="0"/>
              <a:t> può essere </a:t>
            </a:r>
            <a:r>
              <a:rPr lang="it-IT" sz="2400" b="1" dirty="0" smtClean="0"/>
              <a:t>trasferito</a:t>
            </a:r>
            <a:r>
              <a:rPr lang="it-IT" sz="2400" dirty="0" smtClean="0"/>
              <a:t> ad altri</a:t>
            </a:r>
            <a:endParaRPr lang="it-IT"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5720" y="214296"/>
            <a:ext cx="5643602" cy="523220"/>
          </a:xfrm>
          <a:prstGeom prst="rect">
            <a:avLst/>
          </a:prstGeom>
          <a:noFill/>
        </p:spPr>
        <p:txBody>
          <a:bodyPr wrap="square" rtlCol="0">
            <a:spAutoFit/>
          </a:bodyPr>
          <a:lstStyle/>
          <a:p>
            <a:pPr algn="ctr"/>
            <a:r>
              <a:rPr lang="it-IT" sz="2800" b="1" dirty="0" smtClean="0"/>
              <a:t>Potere esecutivo</a:t>
            </a:r>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sp>
        <p:nvSpPr>
          <p:cNvPr id="8" name="CasellaDiTesto 7"/>
          <p:cNvSpPr txBox="1"/>
          <p:nvPr/>
        </p:nvSpPr>
        <p:spPr>
          <a:xfrm>
            <a:off x="500034" y="857238"/>
            <a:ext cx="7429552"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smtClean="0"/>
              <a:t>È norma di prudenza non affidarlo a chi ha già il potere legislativo </a:t>
            </a:r>
            <a:r>
              <a:rPr lang="it-IT" sz="2400" dirty="0" smtClean="0">
                <a:sym typeface="Wingdings" pitchFamily="2" charset="2"/>
              </a:rPr>
              <a:t> </a:t>
            </a:r>
            <a:r>
              <a:rPr lang="it-IT" sz="2400" b="1" dirty="0" smtClean="0">
                <a:solidFill>
                  <a:srgbClr val="FF0000"/>
                </a:solidFill>
                <a:sym typeface="Wingdings" pitchFamily="2" charset="2"/>
              </a:rPr>
              <a:t>DIVISIONE DEI POTERI</a:t>
            </a:r>
            <a:endParaRPr lang="it-IT" sz="2400" b="1" dirty="0">
              <a:solidFill>
                <a:srgbClr val="FF0000"/>
              </a:solidFill>
            </a:endParaRPr>
          </a:p>
        </p:txBody>
      </p:sp>
      <p:sp>
        <p:nvSpPr>
          <p:cNvPr id="5" name="Fumetto 2 4"/>
          <p:cNvSpPr/>
          <p:nvPr/>
        </p:nvSpPr>
        <p:spPr>
          <a:xfrm>
            <a:off x="428596" y="1857370"/>
            <a:ext cx="6572296" cy="3166824"/>
          </a:xfrm>
          <a:prstGeom prst="wedgeRoundRectCallout">
            <a:avLst>
              <a:gd name="adj1" fmla="val 62575"/>
              <a:gd name="adj2" fmla="val -36491"/>
              <a:gd name="adj3" fmla="val 16667"/>
            </a:avLst>
          </a:prstGeom>
        </p:spPr>
        <p:style>
          <a:lnRef idx="2">
            <a:schemeClr val="dk1"/>
          </a:lnRef>
          <a:fillRef idx="1">
            <a:schemeClr val="lt1"/>
          </a:fillRef>
          <a:effectRef idx="0">
            <a:schemeClr val="dk1"/>
          </a:effectRef>
          <a:fontRef idx="minor">
            <a:schemeClr val="dk1"/>
          </a:fontRef>
        </p:style>
        <p:txBody>
          <a:bodyPr wrap="square">
            <a:spAutoFit/>
          </a:bodyPr>
          <a:lstStyle/>
          <a:p>
            <a:r>
              <a:rPr lang="it-IT" sz="2000" dirty="0" smtClean="0"/>
              <a:t>“Ora, data la debolezza umana, incline a impossessarsi dal potere, per coloro che hanno diritto di fare le leggi può essere troppo grande la tentazione di impadronirsi anche del diritto di eseguirle, esonerandosi così dall’obbedienza alle leggi stesse che essi fanno, adattando la legge, sia nella formulazione sia nell’attuazione, a loro privato vantaggio e finendo dunque con l’avere un interesse distinto da quello della comunità e in contrasto col fine della società e del governo”.</a:t>
            </a:r>
            <a:endParaRPr lang="it-IT"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5720" y="214296"/>
            <a:ext cx="5643602" cy="523220"/>
          </a:xfrm>
          <a:prstGeom prst="rect">
            <a:avLst/>
          </a:prstGeom>
          <a:noFill/>
        </p:spPr>
        <p:txBody>
          <a:bodyPr wrap="square" rtlCol="0">
            <a:spAutoFit/>
          </a:bodyPr>
          <a:lstStyle/>
          <a:p>
            <a:pPr algn="ctr"/>
            <a:r>
              <a:rPr lang="it-IT" sz="2800" b="1" dirty="0" smtClean="0"/>
              <a:t>Limiti del potere</a:t>
            </a:r>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sp>
        <p:nvSpPr>
          <p:cNvPr id="8" name="CasellaDiTesto 7"/>
          <p:cNvSpPr txBox="1"/>
          <p:nvPr/>
        </p:nvSpPr>
        <p:spPr>
          <a:xfrm>
            <a:off x="500034" y="857238"/>
            <a:ext cx="7429552" cy="415498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err="1" smtClean="0"/>
              <a:t>ll</a:t>
            </a:r>
            <a:r>
              <a:rPr lang="it-IT" sz="2400" dirty="0" smtClean="0"/>
              <a:t> </a:t>
            </a:r>
            <a:r>
              <a:rPr lang="it-IT" sz="2400" b="1" dirty="0" smtClean="0"/>
              <a:t>popolo</a:t>
            </a:r>
            <a:r>
              <a:rPr lang="it-IT" sz="2400" dirty="0" smtClean="0"/>
              <a:t>  </a:t>
            </a:r>
          </a:p>
          <a:p>
            <a:pPr algn="just">
              <a:buFont typeface="Arial" pitchFamily="34" charset="0"/>
              <a:buChar char="•"/>
            </a:pPr>
            <a:r>
              <a:rPr lang="it-IT" sz="2400" dirty="0" smtClean="0"/>
              <a:t> </a:t>
            </a:r>
            <a:r>
              <a:rPr lang="it-IT" sz="2400" b="1" dirty="0" smtClean="0">
                <a:solidFill>
                  <a:srgbClr val="FF0000"/>
                </a:solidFill>
              </a:rPr>
              <a:t>delega</a:t>
            </a:r>
            <a:r>
              <a:rPr lang="it-IT" sz="2400" dirty="0" smtClean="0"/>
              <a:t> al legislativo la somma autorità di prescrivere le leggi,  </a:t>
            </a:r>
          </a:p>
          <a:p>
            <a:pPr algn="just">
              <a:buFont typeface="Arial" pitchFamily="34" charset="0"/>
              <a:buChar char="•"/>
            </a:pPr>
            <a:r>
              <a:rPr lang="it-IT" sz="2400" dirty="0" smtClean="0"/>
              <a:t> ma </a:t>
            </a:r>
            <a:r>
              <a:rPr lang="it-IT" sz="2400" b="1" dirty="0" smtClean="0">
                <a:solidFill>
                  <a:srgbClr val="FF0000"/>
                </a:solidFill>
              </a:rPr>
              <a:t>non aliena </a:t>
            </a:r>
            <a:r>
              <a:rPr lang="it-IT" sz="2400" dirty="0" smtClean="0"/>
              <a:t>da sé il potere.  </a:t>
            </a:r>
          </a:p>
          <a:p>
            <a:pPr algn="just"/>
            <a:r>
              <a:rPr lang="it-IT" sz="2400" dirty="0" smtClean="0"/>
              <a:t>Il potere del corpo legislativo “</a:t>
            </a:r>
            <a:r>
              <a:rPr lang="it-IT" sz="2400" i="1" dirty="0" smtClean="0"/>
              <a:t>è solo un potere fiduciario di deliberare in vista di determinati fini</a:t>
            </a:r>
            <a:r>
              <a:rPr lang="it-IT" sz="2400" dirty="0" smtClean="0"/>
              <a:t>” </a:t>
            </a:r>
            <a:endParaRPr lang="it-IT" sz="2400" dirty="0"/>
          </a:p>
          <a:p>
            <a:pPr lvl="1" algn="just">
              <a:buFontTx/>
              <a:buChar char="-"/>
            </a:pPr>
            <a:r>
              <a:rPr lang="it-IT" sz="2400" dirty="0" smtClean="0"/>
              <a:t> quando esso non agisce in vista del raggiungimento di quei fini, </a:t>
            </a:r>
            <a:r>
              <a:rPr lang="it-IT" sz="2400" b="1" dirty="0" smtClean="0"/>
              <a:t>può venir destituito</a:t>
            </a:r>
            <a:r>
              <a:rPr lang="it-IT" sz="2400" dirty="0" smtClean="0"/>
              <a:t>. In nessun caso gli uomini si affidano ciecamente ad una volontà assoluta. </a:t>
            </a:r>
            <a:endParaRPr lang="it-IT" sz="2400" dirty="0"/>
          </a:p>
          <a:p>
            <a:pPr algn="just"/>
            <a:r>
              <a:rPr lang="it-IT" sz="2400" dirty="0" smtClean="0"/>
              <a:t>Ognuno conserva il diritto di difendersi contro gli stessi legislatori, quando essi violano i diritti dei cittadini. </a:t>
            </a:r>
            <a:endParaRPr lang="it-IT" sz="2400" b="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5720" y="214296"/>
            <a:ext cx="5643602" cy="523220"/>
          </a:xfrm>
          <a:prstGeom prst="rect">
            <a:avLst/>
          </a:prstGeom>
          <a:noFill/>
        </p:spPr>
        <p:txBody>
          <a:bodyPr wrap="square" rtlCol="0">
            <a:spAutoFit/>
          </a:bodyPr>
          <a:lstStyle/>
          <a:p>
            <a:pPr algn="ctr"/>
            <a:r>
              <a:rPr lang="it-IT" sz="2800" b="1" dirty="0" smtClean="0"/>
              <a:t>Limiti del potere</a:t>
            </a:r>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sp>
        <p:nvSpPr>
          <p:cNvPr id="8" name="CasellaDiTesto 7"/>
          <p:cNvSpPr txBox="1"/>
          <p:nvPr/>
        </p:nvSpPr>
        <p:spPr>
          <a:xfrm>
            <a:off x="500034" y="857238"/>
            <a:ext cx="5214974" cy="267765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smtClean="0"/>
              <a:t>La </a:t>
            </a:r>
            <a:r>
              <a:rPr lang="it-IT" sz="2400" b="1" dirty="0" smtClean="0"/>
              <a:t>resistenza a un tiranno non è ribellione</a:t>
            </a:r>
            <a:r>
              <a:rPr lang="it-IT" sz="2400" dirty="0" smtClean="0"/>
              <a:t>.</a:t>
            </a:r>
          </a:p>
          <a:p>
            <a:pPr algn="just"/>
            <a:endParaRPr lang="it-IT" sz="2400" b="1" dirty="0">
              <a:solidFill>
                <a:srgbClr val="FF0000"/>
              </a:solidFill>
            </a:endParaRPr>
          </a:p>
          <a:p>
            <a:pPr algn="just"/>
            <a:r>
              <a:rPr lang="it-IT" sz="2400" dirty="0" smtClean="0">
                <a:solidFill>
                  <a:schemeClr val="tx1"/>
                </a:solidFill>
              </a:rPr>
              <a:t>Con la resistenza il popolo non viola il patto; </a:t>
            </a:r>
          </a:p>
          <a:p>
            <a:pPr algn="just"/>
            <a:r>
              <a:rPr lang="it-IT" sz="2400" dirty="0" smtClean="0">
                <a:solidFill>
                  <a:schemeClr val="tx1"/>
                </a:solidFill>
              </a:rPr>
              <a:t>è semmai chi comanda che ha violato il patto, divenendo tiranno</a:t>
            </a:r>
            <a:endParaRPr lang="it-IT" sz="240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5720" y="214296"/>
            <a:ext cx="5643602" cy="523220"/>
          </a:xfrm>
          <a:prstGeom prst="rect">
            <a:avLst/>
          </a:prstGeom>
          <a:noFill/>
        </p:spPr>
        <p:txBody>
          <a:bodyPr wrap="square" rtlCol="0">
            <a:spAutoFit/>
          </a:bodyPr>
          <a:lstStyle/>
          <a:p>
            <a:pPr algn="ctr"/>
            <a:r>
              <a:rPr lang="it-IT" sz="2800" b="1" dirty="0" smtClean="0"/>
              <a:t>Religione</a:t>
            </a:r>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sp>
        <p:nvSpPr>
          <p:cNvPr id="8" name="CasellaDiTesto 7"/>
          <p:cNvSpPr txBox="1"/>
          <p:nvPr/>
        </p:nvSpPr>
        <p:spPr>
          <a:xfrm>
            <a:off x="500034" y="857238"/>
            <a:ext cx="6286544" cy="378565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b="1" i="1" dirty="0" smtClean="0"/>
              <a:t>Lettera sulla tolleranza </a:t>
            </a:r>
            <a:r>
              <a:rPr lang="it-IT" sz="2400" dirty="0" smtClean="0"/>
              <a:t>(1689) </a:t>
            </a:r>
          </a:p>
          <a:p>
            <a:pPr algn="just"/>
            <a:r>
              <a:rPr lang="it-IT" sz="2400" dirty="0" err="1" smtClean="0"/>
              <a:t>Locke</a:t>
            </a:r>
            <a:r>
              <a:rPr lang="it-IT" sz="2400" dirty="0" smtClean="0"/>
              <a:t>, cristiano fervente ma tollerantissimo, preannuncia in una breve frase la laicizzazione dello Stato moderno: “</a:t>
            </a:r>
            <a:r>
              <a:rPr lang="it-IT" sz="2400" i="1" dirty="0" smtClean="0"/>
              <a:t>Tutto il potere del governo civile riguarda esclusivamente gli interessi civili, è circoscritto alle cose di questo mondo e non ha niente a vedere col mondo a venire</a:t>
            </a:r>
            <a:r>
              <a:rPr lang="it-IT" sz="2400" dirty="0" smtClean="0"/>
              <a:t>”. </a:t>
            </a:r>
          </a:p>
          <a:p>
            <a:pPr algn="just"/>
            <a:r>
              <a:rPr lang="it-IT" sz="2400" dirty="0"/>
              <a:t>A</a:t>
            </a:r>
            <a:r>
              <a:rPr lang="it-IT" sz="2400" dirty="0" smtClean="0"/>
              <a:t>ltro limite della sovranità: la </a:t>
            </a:r>
            <a:r>
              <a:rPr lang="it-IT" sz="2400" b="1" dirty="0" smtClean="0"/>
              <a:t>salvezza</a:t>
            </a:r>
            <a:r>
              <a:rPr lang="it-IT" sz="2400" dirty="0" smtClean="0"/>
              <a:t> </a:t>
            </a:r>
            <a:r>
              <a:rPr lang="it-IT" sz="2400" b="1" dirty="0" smtClean="0"/>
              <a:t>dell’anima</a:t>
            </a:r>
            <a:r>
              <a:rPr lang="it-IT" sz="2400" dirty="0" smtClean="0"/>
              <a:t> è una questione in cui lo Stato non può permettersi di entrare.</a:t>
            </a:r>
            <a:endParaRPr lang="it-IT" sz="2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Visualizza immagine di origine"/>
          <p:cNvPicPr>
            <a:picLocks noChangeAspect="1" noChangeArrowheads="1"/>
          </p:cNvPicPr>
          <p:nvPr/>
        </p:nvPicPr>
        <p:blipFill>
          <a:blip r:embed="rId2" cstate="print">
            <a:lum bright="40000"/>
          </a:blip>
          <a:srcRect l="24638" r="14493" b="4647"/>
          <a:stretch>
            <a:fillRect/>
          </a:stretch>
        </p:blipFill>
        <p:spPr bwMode="auto">
          <a:xfrm>
            <a:off x="0" y="285734"/>
            <a:ext cx="3000396" cy="3290124"/>
          </a:xfrm>
          <a:prstGeom prst="rect">
            <a:avLst/>
          </a:prstGeom>
          <a:noFill/>
          <a:effectLst>
            <a:innerShdw blurRad="63500" dist="50800" dir="13500000">
              <a:prstClr val="black">
                <a:alpha val="50000"/>
              </a:prstClr>
            </a:innerShdw>
          </a:effectLst>
          <a:scene3d>
            <a:camera prst="perspectiveContrastingRightFacing"/>
            <a:lightRig rig="threePt" dir="t"/>
          </a:scene3d>
        </p:spPr>
      </p:pic>
      <p:sp>
        <p:nvSpPr>
          <p:cNvPr id="3" name="CasellaDiTesto 2"/>
          <p:cNvSpPr txBox="1"/>
          <p:nvPr/>
        </p:nvSpPr>
        <p:spPr>
          <a:xfrm>
            <a:off x="3357554" y="1000114"/>
            <a:ext cx="4714908" cy="2092881"/>
          </a:xfrm>
          <a:prstGeom prst="rect">
            <a:avLst/>
          </a:prstGeom>
          <a:noFill/>
        </p:spPr>
        <p:txBody>
          <a:bodyPr wrap="square" rtlCol="0">
            <a:spAutoFit/>
          </a:bodyPr>
          <a:lstStyle/>
          <a:p>
            <a:pPr algn="ctr"/>
            <a:r>
              <a:rPr lang="it-IT" sz="2800" b="1" dirty="0" smtClean="0"/>
              <a:t>OPERE ANALIZZATE</a:t>
            </a:r>
          </a:p>
          <a:p>
            <a:endParaRPr lang="it-IT" dirty="0"/>
          </a:p>
          <a:p>
            <a:pPr>
              <a:buFontTx/>
              <a:buChar char="-"/>
            </a:pPr>
            <a:r>
              <a:rPr lang="it-IT" dirty="0" smtClean="0"/>
              <a:t> </a:t>
            </a:r>
            <a:r>
              <a:rPr lang="it-IT" sz="2800" i="1" dirty="0" smtClean="0"/>
              <a:t>Due trattati sul governo</a:t>
            </a:r>
          </a:p>
          <a:p>
            <a:pPr>
              <a:buFontTx/>
              <a:buChar char="-"/>
            </a:pPr>
            <a:endParaRPr lang="it-IT" sz="2800" i="1" dirty="0" smtClean="0"/>
          </a:p>
          <a:p>
            <a:pPr>
              <a:buFontTx/>
              <a:buChar char="-"/>
            </a:pPr>
            <a:r>
              <a:rPr lang="it-IT" sz="2800" i="1" dirty="0"/>
              <a:t> </a:t>
            </a:r>
            <a:r>
              <a:rPr lang="it-IT" sz="2800" i="1" dirty="0" smtClean="0"/>
              <a:t>Lettera sulla tolleranza</a:t>
            </a:r>
            <a:endParaRPr lang="it-IT" sz="28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5720" y="214296"/>
            <a:ext cx="4714908" cy="3385542"/>
          </a:xfrm>
          <a:prstGeom prst="rect">
            <a:avLst/>
          </a:prstGeom>
          <a:noFill/>
        </p:spPr>
        <p:txBody>
          <a:bodyPr wrap="square" rtlCol="0">
            <a:spAutoFit/>
          </a:bodyPr>
          <a:lstStyle/>
          <a:p>
            <a:pPr algn="ctr"/>
            <a:r>
              <a:rPr lang="it-IT" sz="2800" b="1" dirty="0" smtClean="0"/>
              <a:t>STATO </a:t>
            </a:r>
            <a:r>
              <a:rPr lang="it-IT" sz="2800" b="1" dirty="0" err="1" smtClean="0"/>
              <a:t>DI</a:t>
            </a:r>
            <a:r>
              <a:rPr lang="it-IT" sz="2800" b="1" dirty="0" smtClean="0"/>
              <a:t> NATURA</a:t>
            </a:r>
          </a:p>
          <a:p>
            <a:endParaRPr lang="it-IT" dirty="0"/>
          </a:p>
          <a:p>
            <a:pPr>
              <a:buFontTx/>
              <a:buChar char="-"/>
            </a:pPr>
            <a:r>
              <a:rPr lang="it-IT" dirty="0" smtClean="0"/>
              <a:t>   </a:t>
            </a:r>
            <a:r>
              <a:rPr lang="it-IT" sz="2800" b="1" dirty="0" smtClean="0">
                <a:solidFill>
                  <a:schemeClr val="tx2"/>
                </a:solidFill>
              </a:rPr>
              <a:t>IPOTESI</a:t>
            </a:r>
          </a:p>
          <a:p>
            <a:pPr>
              <a:buFontTx/>
              <a:buChar char="-"/>
            </a:pPr>
            <a:endParaRPr lang="it-IT" sz="2800" dirty="0" smtClean="0"/>
          </a:p>
          <a:p>
            <a:pPr>
              <a:buFontTx/>
              <a:buChar char="-"/>
            </a:pPr>
            <a:r>
              <a:rPr lang="it-IT" sz="2800" dirty="0"/>
              <a:t> </a:t>
            </a:r>
            <a:r>
              <a:rPr lang="it-IT" sz="2800" dirty="0" smtClean="0"/>
              <a:t>È uno stato di </a:t>
            </a:r>
            <a:r>
              <a:rPr lang="it-IT" sz="2800" b="1" dirty="0" smtClean="0">
                <a:solidFill>
                  <a:srgbClr val="FF0000"/>
                </a:solidFill>
              </a:rPr>
              <a:t>UGUAGLIANZA</a:t>
            </a:r>
          </a:p>
          <a:p>
            <a:pPr lvl="1">
              <a:buFontTx/>
              <a:buChar char="-"/>
            </a:pPr>
            <a:r>
              <a:rPr lang="it-IT" sz="2800" dirty="0"/>
              <a:t> </a:t>
            </a:r>
            <a:r>
              <a:rPr lang="it-IT" sz="2800" dirty="0" smtClean="0"/>
              <a:t>di </a:t>
            </a:r>
            <a:r>
              <a:rPr lang="it-IT" sz="2800" b="1" dirty="0" smtClean="0">
                <a:solidFill>
                  <a:srgbClr val="FF0000"/>
                </a:solidFill>
              </a:rPr>
              <a:t>DIRITTI</a:t>
            </a:r>
          </a:p>
          <a:p>
            <a:pPr lvl="2">
              <a:buFontTx/>
              <a:buChar char="-"/>
            </a:pPr>
            <a:r>
              <a:rPr lang="it-IT" sz="2800" dirty="0"/>
              <a:t> </a:t>
            </a:r>
            <a:r>
              <a:rPr lang="it-IT" sz="2800" dirty="0" smtClean="0"/>
              <a:t>indicati dalla </a:t>
            </a:r>
            <a:r>
              <a:rPr lang="it-IT" sz="2800" b="1" dirty="0" smtClean="0">
                <a:solidFill>
                  <a:srgbClr val="FF0000"/>
                </a:solidFill>
              </a:rPr>
              <a:t>RAGIONE</a:t>
            </a:r>
            <a:r>
              <a:rPr lang="it-IT" sz="2800" dirty="0" smtClean="0"/>
              <a:t>     </a:t>
            </a:r>
            <a:r>
              <a:rPr lang="it-IT" sz="2000" dirty="0" smtClean="0"/>
              <a:t>(su cui si fonda l’etica)</a:t>
            </a:r>
            <a:endParaRPr lang="it-IT" sz="2000" dirty="0"/>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sp>
        <p:nvSpPr>
          <p:cNvPr id="5" name="CasellaDiTesto 4"/>
          <p:cNvSpPr txBox="1"/>
          <p:nvPr/>
        </p:nvSpPr>
        <p:spPr>
          <a:xfrm>
            <a:off x="5286380" y="2571750"/>
            <a:ext cx="2786082"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it-IT" dirty="0" smtClean="0"/>
              <a:t>Visione ottimistica, positiva dell’uomo</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5720" y="214296"/>
            <a:ext cx="4714908" cy="1661993"/>
          </a:xfrm>
          <a:prstGeom prst="rect">
            <a:avLst/>
          </a:prstGeom>
          <a:noFill/>
        </p:spPr>
        <p:txBody>
          <a:bodyPr wrap="square" rtlCol="0">
            <a:spAutoFit/>
          </a:bodyPr>
          <a:lstStyle/>
          <a:p>
            <a:pPr algn="ctr"/>
            <a:r>
              <a:rPr lang="it-IT" sz="2800" b="1" dirty="0" smtClean="0"/>
              <a:t>STATO </a:t>
            </a:r>
            <a:r>
              <a:rPr lang="it-IT" sz="2800" b="1" dirty="0" err="1" smtClean="0"/>
              <a:t>DI</a:t>
            </a:r>
            <a:r>
              <a:rPr lang="it-IT" sz="2800" b="1" dirty="0" smtClean="0"/>
              <a:t> NATURA</a:t>
            </a:r>
          </a:p>
          <a:p>
            <a:endParaRPr lang="it-IT" dirty="0"/>
          </a:p>
          <a:p>
            <a:r>
              <a:rPr lang="it-IT" sz="2800" dirty="0" smtClean="0"/>
              <a:t>La</a:t>
            </a:r>
            <a:r>
              <a:rPr lang="it-IT" sz="2800" b="1" dirty="0" smtClean="0">
                <a:solidFill>
                  <a:srgbClr val="FF0000"/>
                </a:solidFill>
              </a:rPr>
              <a:t> RAGIONE</a:t>
            </a:r>
            <a:r>
              <a:rPr lang="it-IT" sz="2800" dirty="0" smtClean="0"/>
              <a:t> stabilisce le </a:t>
            </a:r>
            <a:r>
              <a:rPr lang="it-IT" sz="2800" b="1" dirty="0" smtClean="0">
                <a:solidFill>
                  <a:srgbClr val="FF0000"/>
                </a:solidFill>
              </a:rPr>
              <a:t>LEGGI </a:t>
            </a:r>
            <a:r>
              <a:rPr lang="it-IT" sz="2800" b="1" dirty="0" err="1" smtClean="0">
                <a:solidFill>
                  <a:srgbClr val="FF0000"/>
                </a:solidFill>
              </a:rPr>
              <a:t>DI</a:t>
            </a:r>
            <a:r>
              <a:rPr lang="it-IT" sz="2800" b="1" dirty="0" smtClean="0">
                <a:solidFill>
                  <a:srgbClr val="FF0000"/>
                </a:solidFill>
              </a:rPr>
              <a:t> NATURA</a:t>
            </a:r>
            <a:endParaRPr lang="it-IT" sz="2000" b="1" dirty="0">
              <a:solidFill>
                <a:srgbClr val="FF0000"/>
              </a:solidFill>
            </a:endParaRPr>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graphicFrame>
        <p:nvGraphicFramePr>
          <p:cNvPr id="6" name="Diagramma 5"/>
          <p:cNvGraphicFramePr/>
          <p:nvPr/>
        </p:nvGraphicFramePr>
        <p:xfrm>
          <a:off x="142844" y="539750"/>
          <a:ext cx="747715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5720" y="214296"/>
            <a:ext cx="4714908" cy="1231106"/>
          </a:xfrm>
          <a:prstGeom prst="rect">
            <a:avLst/>
          </a:prstGeom>
          <a:noFill/>
        </p:spPr>
        <p:txBody>
          <a:bodyPr wrap="square" rtlCol="0">
            <a:spAutoFit/>
          </a:bodyPr>
          <a:lstStyle/>
          <a:p>
            <a:pPr algn="ctr"/>
            <a:r>
              <a:rPr lang="it-IT" sz="2800" b="1" dirty="0" smtClean="0"/>
              <a:t>STATO </a:t>
            </a:r>
            <a:r>
              <a:rPr lang="it-IT" sz="2800" b="1" dirty="0" err="1" smtClean="0"/>
              <a:t>DI</a:t>
            </a:r>
            <a:r>
              <a:rPr lang="it-IT" sz="2800" b="1" dirty="0" smtClean="0"/>
              <a:t> NATURA</a:t>
            </a:r>
          </a:p>
          <a:p>
            <a:endParaRPr lang="it-IT" dirty="0"/>
          </a:p>
          <a:p>
            <a:r>
              <a:rPr lang="it-IT" sz="2800" dirty="0" smtClean="0"/>
              <a:t>NON È UNO STATO </a:t>
            </a:r>
            <a:r>
              <a:rPr lang="it-IT" sz="2800" dirty="0" err="1" smtClean="0"/>
              <a:t>DI</a:t>
            </a:r>
            <a:r>
              <a:rPr lang="it-IT" sz="2800" dirty="0" smtClean="0"/>
              <a:t> GUERRA!</a:t>
            </a:r>
            <a:endParaRPr lang="it-IT" sz="2000" b="1" dirty="0">
              <a:solidFill>
                <a:srgbClr val="FF0000"/>
              </a:solidFill>
            </a:endParaRPr>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sp>
        <p:nvSpPr>
          <p:cNvPr id="5" name="CasellaDiTesto 4"/>
          <p:cNvSpPr txBox="1"/>
          <p:nvPr/>
        </p:nvSpPr>
        <p:spPr>
          <a:xfrm>
            <a:off x="1214414" y="1571618"/>
            <a:ext cx="4643470" cy="3046988"/>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it-IT" sz="2400" dirty="0" smtClean="0"/>
              <a:t>“Lo stato di natura è governato dalla legge di natura, che collega tutti; e la ragione, la quale è questa legge, insegna a tutti gli uomini che, essendo tutti </a:t>
            </a:r>
            <a:r>
              <a:rPr lang="it-IT" sz="2400" b="1" dirty="0" smtClean="0"/>
              <a:t>uguali</a:t>
            </a:r>
            <a:r>
              <a:rPr lang="it-IT" sz="2400" dirty="0" smtClean="0"/>
              <a:t> e </a:t>
            </a:r>
            <a:r>
              <a:rPr lang="it-IT" sz="2400" b="1" dirty="0" smtClean="0"/>
              <a:t>indipendenti</a:t>
            </a:r>
            <a:r>
              <a:rPr lang="it-IT" sz="2400" dirty="0" smtClean="0"/>
              <a:t>, nessuno deve danneggiare l’altro nella </a:t>
            </a:r>
            <a:r>
              <a:rPr lang="it-IT" sz="2400" b="1" dirty="0" smtClean="0"/>
              <a:t>vita</a:t>
            </a:r>
            <a:r>
              <a:rPr lang="it-IT" sz="2400" dirty="0" smtClean="0"/>
              <a:t>, nella </a:t>
            </a:r>
            <a:r>
              <a:rPr lang="it-IT" sz="2400" b="1" dirty="0" smtClean="0"/>
              <a:t>salute</a:t>
            </a:r>
            <a:r>
              <a:rPr lang="it-IT" sz="2400" dirty="0" smtClean="0"/>
              <a:t>, nella </a:t>
            </a:r>
            <a:r>
              <a:rPr lang="it-IT" sz="2400" b="1" dirty="0" smtClean="0"/>
              <a:t>libertà</a:t>
            </a:r>
            <a:r>
              <a:rPr lang="it-IT" sz="2400" dirty="0" smtClean="0"/>
              <a:t>, nella </a:t>
            </a:r>
            <a:r>
              <a:rPr lang="it-IT" sz="2400" b="1" dirty="0" smtClean="0"/>
              <a:t>proprietà</a:t>
            </a:r>
            <a:r>
              <a:rPr lang="it-IT" sz="2400" dirty="0" smtClean="0"/>
              <a:t>”</a:t>
            </a:r>
            <a:endParaRPr lang="it-IT" sz="2400" dirty="0"/>
          </a:p>
        </p:txBody>
      </p:sp>
      <p:sp>
        <p:nvSpPr>
          <p:cNvPr id="7" name="CasellaDiTesto 6"/>
          <p:cNvSpPr txBox="1"/>
          <p:nvPr/>
        </p:nvSpPr>
        <p:spPr>
          <a:xfrm>
            <a:off x="6572264" y="2214560"/>
            <a:ext cx="22860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dirty="0" smtClean="0"/>
              <a:t>UGUAGLIANZA</a:t>
            </a:r>
            <a:endParaRPr lang="it-IT" dirty="0"/>
          </a:p>
        </p:txBody>
      </p:sp>
      <p:sp>
        <p:nvSpPr>
          <p:cNvPr id="8" name="CasellaDiTesto 7"/>
          <p:cNvSpPr txBox="1"/>
          <p:nvPr/>
        </p:nvSpPr>
        <p:spPr>
          <a:xfrm>
            <a:off x="6572264" y="2714626"/>
            <a:ext cx="2286016"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dirty="0" smtClean="0"/>
              <a:t>VITA</a:t>
            </a:r>
            <a:endParaRPr lang="it-IT" dirty="0"/>
          </a:p>
        </p:txBody>
      </p:sp>
      <p:sp>
        <p:nvSpPr>
          <p:cNvPr id="9" name="CasellaDiTesto 8"/>
          <p:cNvSpPr txBox="1"/>
          <p:nvPr/>
        </p:nvSpPr>
        <p:spPr>
          <a:xfrm>
            <a:off x="6572264" y="3214692"/>
            <a:ext cx="2286016"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it-IT" dirty="0" smtClean="0"/>
              <a:t>SALUTE</a:t>
            </a:r>
            <a:endParaRPr lang="it-IT" dirty="0"/>
          </a:p>
        </p:txBody>
      </p:sp>
      <p:sp>
        <p:nvSpPr>
          <p:cNvPr id="10" name="CasellaDiTesto 9"/>
          <p:cNvSpPr txBox="1"/>
          <p:nvPr/>
        </p:nvSpPr>
        <p:spPr>
          <a:xfrm>
            <a:off x="6572264" y="3786196"/>
            <a:ext cx="2286016"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it-IT" dirty="0" smtClean="0"/>
              <a:t>LIBERTA’</a:t>
            </a:r>
            <a:endParaRPr lang="it-IT" dirty="0"/>
          </a:p>
        </p:txBody>
      </p:sp>
      <p:sp>
        <p:nvSpPr>
          <p:cNvPr id="11" name="CasellaDiTesto 10"/>
          <p:cNvSpPr txBox="1"/>
          <p:nvPr/>
        </p:nvSpPr>
        <p:spPr>
          <a:xfrm>
            <a:off x="6572264" y="4357700"/>
            <a:ext cx="2286016"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it-IT" dirty="0" smtClean="0"/>
              <a:t>PROPRIETA’</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5720" y="214296"/>
            <a:ext cx="4714908" cy="1661993"/>
          </a:xfrm>
          <a:prstGeom prst="rect">
            <a:avLst/>
          </a:prstGeom>
          <a:noFill/>
        </p:spPr>
        <p:txBody>
          <a:bodyPr wrap="square" rtlCol="0">
            <a:spAutoFit/>
          </a:bodyPr>
          <a:lstStyle/>
          <a:p>
            <a:pPr algn="ctr"/>
            <a:r>
              <a:rPr lang="it-IT" sz="2800" b="1" dirty="0" smtClean="0"/>
              <a:t>STATO </a:t>
            </a:r>
            <a:r>
              <a:rPr lang="it-IT" sz="2800" b="1" dirty="0" err="1" smtClean="0"/>
              <a:t>DI</a:t>
            </a:r>
            <a:r>
              <a:rPr lang="it-IT" sz="2800" b="1" dirty="0" smtClean="0"/>
              <a:t> NATURA</a:t>
            </a:r>
          </a:p>
          <a:p>
            <a:endParaRPr lang="it-IT" dirty="0"/>
          </a:p>
          <a:p>
            <a:r>
              <a:rPr lang="it-IT" sz="2800" dirty="0" smtClean="0"/>
              <a:t>MA </a:t>
            </a:r>
            <a:r>
              <a:rPr lang="it-IT" sz="2800" b="1" dirty="0" smtClean="0"/>
              <a:t>PUÒ</a:t>
            </a:r>
            <a:r>
              <a:rPr lang="it-IT" sz="2800" dirty="0" smtClean="0"/>
              <a:t> DIVENTARE UNO STATO </a:t>
            </a:r>
            <a:r>
              <a:rPr lang="it-IT" sz="2800" dirty="0" err="1" smtClean="0"/>
              <a:t>DI</a:t>
            </a:r>
            <a:r>
              <a:rPr lang="it-IT" sz="2800" dirty="0" smtClean="0"/>
              <a:t> GUERRA!</a:t>
            </a:r>
            <a:endParaRPr lang="it-IT" sz="2000" b="1" dirty="0">
              <a:solidFill>
                <a:srgbClr val="FF0000"/>
              </a:solidFill>
            </a:endParaRPr>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sp>
        <p:nvSpPr>
          <p:cNvPr id="5" name="CasellaDiTesto 4"/>
          <p:cNvSpPr txBox="1"/>
          <p:nvPr/>
        </p:nvSpPr>
        <p:spPr>
          <a:xfrm>
            <a:off x="285720" y="2214560"/>
            <a:ext cx="4643470"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it-IT" sz="2400" dirty="0" smtClean="0"/>
              <a:t>Se una persona ricorre alla </a:t>
            </a:r>
            <a:r>
              <a:rPr lang="it-IT" sz="2400" b="1" dirty="0" smtClean="0"/>
              <a:t>forza</a:t>
            </a:r>
            <a:r>
              <a:rPr lang="it-IT" sz="2400" dirty="0" smtClean="0"/>
              <a:t> non abbiamo difesa.</a:t>
            </a:r>
            <a:endParaRPr lang="it-IT" sz="2400" dirty="0"/>
          </a:p>
        </p:txBody>
      </p:sp>
      <p:sp>
        <p:nvSpPr>
          <p:cNvPr id="8" name="CasellaDiTesto 7"/>
          <p:cNvSpPr txBox="1"/>
          <p:nvPr/>
        </p:nvSpPr>
        <p:spPr>
          <a:xfrm>
            <a:off x="1285852" y="3643320"/>
            <a:ext cx="3286148"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dirty="0" smtClean="0"/>
              <a:t>NECESSIT</a:t>
            </a:r>
            <a:r>
              <a:rPr lang="it-IT" sz="2400" dirty="0" smtClean="0"/>
              <a:t>À </a:t>
            </a:r>
            <a:r>
              <a:rPr lang="it-IT" sz="2400" dirty="0" err="1" smtClean="0"/>
              <a:t>DI</a:t>
            </a:r>
            <a:r>
              <a:rPr lang="it-IT" sz="2400" dirty="0" smtClean="0"/>
              <a:t> RIUNIRSI E FORMARE UNA </a:t>
            </a:r>
            <a:r>
              <a:rPr lang="it-IT" sz="2400" b="1" dirty="0" smtClean="0">
                <a:solidFill>
                  <a:srgbClr val="FF0000"/>
                </a:solidFill>
              </a:rPr>
              <a:t>SOCIETÀ</a:t>
            </a:r>
            <a:endParaRPr lang="it-IT" sz="2400" b="1" dirty="0">
              <a:solidFill>
                <a:srgbClr val="FF0000"/>
              </a:solidFill>
            </a:endParaRPr>
          </a:p>
        </p:txBody>
      </p:sp>
      <p:sp>
        <p:nvSpPr>
          <p:cNvPr id="9" name="CasellaDiTesto 8"/>
          <p:cNvSpPr txBox="1"/>
          <p:nvPr/>
        </p:nvSpPr>
        <p:spPr>
          <a:xfrm>
            <a:off x="5357818" y="3214692"/>
            <a:ext cx="3500462"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buFont typeface="Arial" pitchFamily="34" charset="0"/>
              <a:buChar char="•"/>
            </a:pPr>
            <a:r>
              <a:rPr lang="it-IT" sz="2400" dirty="0" smtClean="0"/>
              <a:t> Si evita lo stato di guerra</a:t>
            </a:r>
          </a:p>
          <a:p>
            <a:pPr algn="just">
              <a:buFont typeface="Arial" pitchFamily="34" charset="0"/>
              <a:buChar char="•"/>
            </a:pPr>
            <a:r>
              <a:rPr lang="it-IT" sz="2400" dirty="0" smtClean="0"/>
              <a:t> Si soddisfano meglio i propri bisogni</a:t>
            </a:r>
            <a:endParaRPr lang="it-IT" sz="2400" dirty="0"/>
          </a:p>
        </p:txBody>
      </p:sp>
      <p:cxnSp>
        <p:nvCxnSpPr>
          <p:cNvPr id="13" name="Connettore 2 12"/>
          <p:cNvCxnSpPr>
            <a:stCxn id="5" idx="2"/>
          </p:cNvCxnSpPr>
          <p:nvPr/>
        </p:nvCxnSpPr>
        <p:spPr>
          <a:xfrm rot="16200000" flipH="1">
            <a:off x="2326433" y="3326578"/>
            <a:ext cx="597763" cy="35719"/>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4" name="Connettore 2 13"/>
          <p:cNvCxnSpPr>
            <a:endCxn id="9" idx="1"/>
          </p:cNvCxnSpPr>
          <p:nvPr/>
        </p:nvCxnSpPr>
        <p:spPr>
          <a:xfrm flipV="1">
            <a:off x="4572000" y="3814857"/>
            <a:ext cx="785818" cy="11421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ttangolo 18"/>
          <p:cNvSpPr/>
          <p:nvPr/>
        </p:nvSpPr>
        <p:spPr>
          <a:xfrm>
            <a:off x="285720" y="3000378"/>
            <a:ext cx="7143800" cy="185738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it-IT"/>
          </a:p>
        </p:txBody>
      </p:sp>
      <p:sp>
        <p:nvSpPr>
          <p:cNvPr id="3" name="CasellaDiTesto 2"/>
          <p:cNvSpPr txBox="1"/>
          <p:nvPr/>
        </p:nvSpPr>
        <p:spPr>
          <a:xfrm>
            <a:off x="285720" y="214296"/>
            <a:ext cx="4714908" cy="2092881"/>
          </a:xfrm>
          <a:prstGeom prst="rect">
            <a:avLst/>
          </a:prstGeom>
          <a:noFill/>
        </p:spPr>
        <p:txBody>
          <a:bodyPr wrap="square" rtlCol="0">
            <a:spAutoFit/>
          </a:bodyPr>
          <a:lstStyle/>
          <a:p>
            <a:pPr algn="ctr"/>
            <a:r>
              <a:rPr lang="it-IT" sz="2800" b="1" dirty="0" smtClean="0"/>
              <a:t>PATTO SOCIALE</a:t>
            </a:r>
          </a:p>
          <a:p>
            <a:endParaRPr lang="it-IT" dirty="0"/>
          </a:p>
          <a:p>
            <a:r>
              <a:rPr lang="it-IT" sz="2800" dirty="0" smtClean="0"/>
              <a:t>Origina la </a:t>
            </a:r>
            <a:r>
              <a:rPr lang="it-IT" sz="2800" b="1" dirty="0" smtClean="0"/>
              <a:t>società</a:t>
            </a:r>
            <a:r>
              <a:rPr lang="it-IT" sz="2800" dirty="0" smtClean="0"/>
              <a:t> </a:t>
            </a:r>
            <a:r>
              <a:rPr lang="it-IT" sz="2800" dirty="0" err="1" smtClean="0"/>
              <a:t>ma…</a:t>
            </a:r>
            <a:endParaRPr lang="it-IT" sz="2800" dirty="0" smtClean="0"/>
          </a:p>
          <a:p>
            <a:r>
              <a:rPr lang="it-IT" sz="2800" b="1" dirty="0" smtClean="0">
                <a:solidFill>
                  <a:srgbClr val="FF0000"/>
                </a:solidFill>
              </a:rPr>
              <a:t>- </a:t>
            </a:r>
            <a:r>
              <a:rPr lang="it-IT" sz="2800" dirty="0" smtClean="0"/>
              <a:t>l’uomo non può rendersi schiavo di un altro: quindi</a:t>
            </a:r>
            <a:endParaRPr lang="it-IT" sz="2000" dirty="0"/>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sp>
        <p:nvSpPr>
          <p:cNvPr id="5" name="CasellaDiTesto 4"/>
          <p:cNvSpPr txBox="1"/>
          <p:nvPr/>
        </p:nvSpPr>
        <p:spPr>
          <a:xfrm>
            <a:off x="4572000" y="611693"/>
            <a:ext cx="2500330" cy="2207240"/>
          </a:xfrm>
          <a:prstGeom prst="wedgeEllipseCallout">
            <a:avLst>
              <a:gd name="adj1" fmla="val 62483"/>
              <a:gd name="adj2" fmla="val 33221"/>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it-IT" sz="2400" dirty="0" smtClean="0"/>
              <a:t>PATTO </a:t>
            </a:r>
          </a:p>
          <a:p>
            <a:pPr algn="ctr"/>
            <a:r>
              <a:rPr lang="it-IT" sz="2400" dirty="0" smtClean="0"/>
              <a:t>TRA </a:t>
            </a:r>
            <a:r>
              <a:rPr lang="it-IT" sz="2400" b="1" dirty="0" smtClean="0">
                <a:solidFill>
                  <a:schemeClr val="tx2"/>
                </a:solidFill>
              </a:rPr>
              <a:t>TUTTI</a:t>
            </a:r>
            <a:r>
              <a:rPr lang="it-IT" sz="2400" dirty="0" smtClean="0"/>
              <a:t>, nessuno escluso</a:t>
            </a:r>
          </a:p>
        </p:txBody>
      </p:sp>
      <p:sp>
        <p:nvSpPr>
          <p:cNvPr id="8" name="CasellaDiTesto 7"/>
          <p:cNvSpPr txBox="1"/>
          <p:nvPr/>
        </p:nvSpPr>
        <p:spPr>
          <a:xfrm>
            <a:off x="571472" y="3071816"/>
            <a:ext cx="2428892" cy="1687890"/>
          </a:xfrm>
          <a:prstGeom prst="ellipse">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dirty="0" smtClean="0"/>
              <a:t>PATTO</a:t>
            </a:r>
          </a:p>
          <a:p>
            <a:pPr algn="ctr"/>
            <a:r>
              <a:rPr lang="it-IT" sz="2400" dirty="0" smtClean="0">
                <a:solidFill>
                  <a:schemeClr val="tx1"/>
                </a:solidFill>
              </a:rPr>
              <a:t>TRA GLI UOMINI</a:t>
            </a:r>
            <a:endParaRPr lang="it-IT" sz="2400" dirty="0">
              <a:solidFill>
                <a:schemeClr val="tx1"/>
              </a:solidFill>
            </a:endParaRPr>
          </a:p>
        </p:txBody>
      </p:sp>
      <p:sp>
        <p:nvSpPr>
          <p:cNvPr id="9" name="CasellaDiTesto 8"/>
          <p:cNvSpPr txBox="1"/>
          <p:nvPr/>
        </p:nvSpPr>
        <p:spPr>
          <a:xfrm>
            <a:off x="3357554" y="3857634"/>
            <a:ext cx="3500462"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smtClean="0"/>
              <a:t>Danno il potere a un sovrano, fuori dal patto</a:t>
            </a:r>
            <a:endParaRPr lang="it-IT" sz="2400" dirty="0"/>
          </a:p>
        </p:txBody>
      </p:sp>
      <p:cxnSp>
        <p:nvCxnSpPr>
          <p:cNvPr id="14" name="Connettore 2 13"/>
          <p:cNvCxnSpPr>
            <a:stCxn id="8" idx="6"/>
            <a:endCxn id="9" idx="1"/>
          </p:cNvCxnSpPr>
          <p:nvPr/>
        </p:nvCxnSpPr>
        <p:spPr>
          <a:xfrm>
            <a:off x="3000364" y="3915761"/>
            <a:ext cx="357190" cy="35737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2" name="Connettore 2 11"/>
          <p:cNvCxnSpPr/>
          <p:nvPr/>
        </p:nvCxnSpPr>
        <p:spPr>
          <a:xfrm>
            <a:off x="4214810" y="2071684"/>
            <a:ext cx="285752"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1" name="CasellaDiTesto 20"/>
          <p:cNvSpPr txBox="1"/>
          <p:nvPr/>
        </p:nvSpPr>
        <p:spPr>
          <a:xfrm>
            <a:off x="3000364" y="3071816"/>
            <a:ext cx="2000264"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smtClean="0"/>
              <a:t>Per </a:t>
            </a:r>
            <a:r>
              <a:rPr lang="it-IT" sz="2400" dirty="0" err="1" smtClean="0"/>
              <a:t>Hobbes…</a:t>
            </a:r>
            <a:endParaRPr lang="it-IT"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5720" y="214296"/>
            <a:ext cx="5643602" cy="1538883"/>
          </a:xfrm>
          <a:prstGeom prst="rect">
            <a:avLst/>
          </a:prstGeom>
          <a:noFill/>
        </p:spPr>
        <p:txBody>
          <a:bodyPr wrap="square" rtlCol="0">
            <a:spAutoFit/>
          </a:bodyPr>
          <a:lstStyle/>
          <a:p>
            <a:pPr algn="ctr"/>
            <a:r>
              <a:rPr lang="it-IT" sz="2800" b="1" dirty="0" smtClean="0"/>
              <a:t>PATTO SOCIALE</a:t>
            </a:r>
          </a:p>
          <a:p>
            <a:endParaRPr lang="it-IT" dirty="0"/>
          </a:p>
          <a:p>
            <a:r>
              <a:rPr lang="it-IT" sz="2800" dirty="0" smtClean="0"/>
              <a:t>DEVE GARANTIRE I </a:t>
            </a:r>
            <a:r>
              <a:rPr lang="it-IT" sz="2800" u="sng" dirty="0" smtClean="0"/>
              <a:t>DIRITTI NATURALI</a:t>
            </a:r>
          </a:p>
          <a:p>
            <a:r>
              <a:rPr lang="it-IT" sz="2000" dirty="0" smtClean="0"/>
              <a:t>(</a:t>
            </a:r>
            <a:r>
              <a:rPr lang="it-IT" sz="2000" dirty="0" smtClean="0">
                <a:sym typeface="Wingdings" pitchFamily="2" charset="2"/>
              </a:rPr>
              <a:t> giusnaturalismo)</a:t>
            </a:r>
            <a:endParaRPr lang="it-IT" sz="2000" dirty="0"/>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sp>
        <p:nvSpPr>
          <p:cNvPr id="5" name="CasellaDiTesto 4"/>
          <p:cNvSpPr txBox="1"/>
          <p:nvPr/>
        </p:nvSpPr>
        <p:spPr>
          <a:xfrm>
            <a:off x="3786182" y="1500180"/>
            <a:ext cx="2928958"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smtClean="0"/>
              <a:t>Vita, libertà, proprietà</a:t>
            </a:r>
            <a:endParaRPr lang="it-IT" sz="2400" dirty="0"/>
          </a:p>
        </p:txBody>
      </p:sp>
      <p:sp>
        <p:nvSpPr>
          <p:cNvPr id="8" name="CasellaDiTesto 7"/>
          <p:cNvSpPr txBox="1"/>
          <p:nvPr/>
        </p:nvSpPr>
        <p:spPr>
          <a:xfrm>
            <a:off x="5000628" y="2285998"/>
            <a:ext cx="3286148" cy="19389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dirty="0" smtClean="0"/>
              <a:t>È per </a:t>
            </a:r>
            <a:r>
              <a:rPr lang="it-IT" sz="2400" b="1" dirty="0" smtClean="0"/>
              <a:t>garantire</a:t>
            </a:r>
            <a:r>
              <a:rPr lang="it-IT" sz="2400" dirty="0" smtClean="0"/>
              <a:t> tali diritti che si stipula il patto.</a:t>
            </a:r>
          </a:p>
          <a:p>
            <a:pPr algn="ctr"/>
            <a:r>
              <a:rPr lang="it-IT" sz="2400" b="1" dirty="0" smtClean="0">
                <a:solidFill>
                  <a:srgbClr val="FF0000"/>
                </a:solidFill>
              </a:rPr>
              <a:t>Non si possono perdere</a:t>
            </a:r>
            <a:r>
              <a:rPr lang="it-IT" sz="2400" dirty="0" smtClean="0">
                <a:solidFill>
                  <a:schemeClr val="tx1"/>
                </a:solidFill>
              </a:rPr>
              <a:t>:</a:t>
            </a:r>
            <a:r>
              <a:rPr lang="it-IT" sz="2400" b="1" dirty="0" smtClean="0">
                <a:solidFill>
                  <a:srgbClr val="FF0000"/>
                </a:solidFill>
              </a:rPr>
              <a:t> </a:t>
            </a:r>
            <a:r>
              <a:rPr lang="it-IT" sz="2400" dirty="0" smtClean="0">
                <a:solidFill>
                  <a:schemeClr val="tx1"/>
                </a:solidFill>
              </a:rPr>
              <a:t>semmai devono essere </a:t>
            </a:r>
            <a:r>
              <a:rPr lang="it-IT" sz="2400" b="1" dirty="0" smtClean="0">
                <a:solidFill>
                  <a:srgbClr val="FF0000"/>
                </a:solidFill>
              </a:rPr>
              <a:t>RAFFORZATI</a:t>
            </a:r>
            <a:endParaRPr lang="it-IT" sz="2400" b="1" dirty="0">
              <a:solidFill>
                <a:srgbClr val="FF0000"/>
              </a:solidFill>
            </a:endParaRPr>
          </a:p>
        </p:txBody>
      </p:sp>
      <p:sp>
        <p:nvSpPr>
          <p:cNvPr id="9" name="CasellaDiTesto 8"/>
          <p:cNvSpPr txBox="1"/>
          <p:nvPr/>
        </p:nvSpPr>
        <p:spPr>
          <a:xfrm>
            <a:off x="500034" y="3071816"/>
            <a:ext cx="3500462"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smtClean="0"/>
              <a:t>Una sola rinuncia: farsi giustizia da soli</a:t>
            </a:r>
            <a:endParaRPr lang="it-IT" sz="2400" dirty="0"/>
          </a:p>
        </p:txBody>
      </p:sp>
      <p:cxnSp>
        <p:nvCxnSpPr>
          <p:cNvPr id="12" name="Connettore 2 11"/>
          <p:cNvCxnSpPr>
            <a:stCxn id="5" idx="2"/>
          </p:cNvCxnSpPr>
          <p:nvPr/>
        </p:nvCxnSpPr>
        <p:spPr>
          <a:xfrm rot="16200000" flipH="1">
            <a:off x="5177882" y="2034623"/>
            <a:ext cx="324153" cy="17859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onnettore 2 14"/>
          <p:cNvCxnSpPr>
            <a:endCxn id="9" idx="3"/>
          </p:cNvCxnSpPr>
          <p:nvPr/>
        </p:nvCxnSpPr>
        <p:spPr>
          <a:xfrm rot="10800000" flipV="1">
            <a:off x="4000496" y="3357567"/>
            <a:ext cx="1000132" cy="129747"/>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5720" y="214296"/>
            <a:ext cx="5643602" cy="523220"/>
          </a:xfrm>
          <a:prstGeom prst="rect">
            <a:avLst/>
          </a:prstGeom>
          <a:noFill/>
        </p:spPr>
        <p:txBody>
          <a:bodyPr wrap="square" rtlCol="0">
            <a:spAutoFit/>
          </a:bodyPr>
          <a:lstStyle/>
          <a:p>
            <a:pPr algn="ctr"/>
            <a:r>
              <a:rPr lang="it-IT" sz="2800" b="1" dirty="0" smtClean="0"/>
              <a:t>PROPRIETÀ</a:t>
            </a:r>
          </a:p>
        </p:txBody>
      </p:sp>
      <p:pic>
        <p:nvPicPr>
          <p:cNvPr id="4" name="Picture 2" descr="Visualizza immagine di origine"/>
          <p:cNvPicPr>
            <a:picLocks noChangeAspect="1" noChangeArrowheads="1"/>
          </p:cNvPicPr>
          <p:nvPr/>
        </p:nvPicPr>
        <p:blipFill>
          <a:blip r:embed="rId2" cstate="print">
            <a:lum bright="40000"/>
          </a:blip>
          <a:srcRect l="17391" r="40580"/>
          <a:stretch>
            <a:fillRect/>
          </a:stretch>
        </p:blipFill>
        <p:spPr bwMode="auto">
          <a:xfrm>
            <a:off x="7072298" y="142858"/>
            <a:ext cx="2071702" cy="3450456"/>
          </a:xfrm>
          <a:prstGeom prst="ellipse">
            <a:avLst/>
          </a:prstGeom>
          <a:ln>
            <a:noFill/>
          </a:ln>
          <a:effectLst>
            <a:softEdge rad="112500"/>
          </a:effectLst>
        </p:spPr>
      </p:pic>
      <p:sp>
        <p:nvSpPr>
          <p:cNvPr id="8" name="CasellaDiTesto 7"/>
          <p:cNvSpPr txBox="1"/>
          <p:nvPr/>
        </p:nvSpPr>
        <p:spPr>
          <a:xfrm>
            <a:off x="500034" y="857238"/>
            <a:ext cx="7429552" cy="415498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b="1" dirty="0"/>
              <a:t>D</a:t>
            </a:r>
            <a:r>
              <a:rPr lang="it-IT" sz="2400" b="1" dirty="0" smtClean="0"/>
              <a:t>iritto fondamentale </a:t>
            </a:r>
            <a:r>
              <a:rPr lang="it-IT" sz="2400" dirty="0" smtClean="0"/>
              <a:t>di ogni uomo, </a:t>
            </a:r>
            <a:r>
              <a:rPr lang="it-IT" sz="2400" dirty="0" err="1" smtClean="0"/>
              <a:t>però…</a:t>
            </a:r>
            <a:r>
              <a:rPr lang="it-IT" sz="2400" dirty="0" smtClean="0"/>
              <a:t> </a:t>
            </a:r>
          </a:p>
          <a:p>
            <a:pPr algn="just"/>
            <a:endParaRPr lang="it-IT" sz="2400" dirty="0" smtClean="0"/>
          </a:p>
          <a:p>
            <a:pPr algn="just">
              <a:buFontTx/>
              <a:buChar char="-"/>
            </a:pPr>
            <a:r>
              <a:rPr lang="it-IT" sz="2400" dirty="0"/>
              <a:t> </a:t>
            </a:r>
            <a:r>
              <a:rPr lang="it-IT" sz="2400" dirty="0" smtClean="0"/>
              <a:t>A patto che l’uomo </a:t>
            </a:r>
            <a:r>
              <a:rPr lang="it-IT" sz="2400" b="1" dirty="0" smtClean="0">
                <a:solidFill>
                  <a:srgbClr val="FF0000"/>
                </a:solidFill>
              </a:rPr>
              <a:t>aggiunga</a:t>
            </a:r>
            <a:r>
              <a:rPr lang="it-IT" sz="2400" dirty="0" smtClean="0"/>
              <a:t> alla terra (a ciò che vuole possedere) qualcosa di </a:t>
            </a:r>
            <a:r>
              <a:rPr lang="it-IT" sz="2400" b="1" dirty="0" smtClean="0">
                <a:solidFill>
                  <a:srgbClr val="FF0000"/>
                </a:solidFill>
              </a:rPr>
              <a:t>suo</a:t>
            </a:r>
            <a:r>
              <a:rPr lang="it-IT" sz="2400" dirty="0" smtClean="0"/>
              <a:t>; </a:t>
            </a:r>
          </a:p>
          <a:p>
            <a:pPr lvl="1" algn="just">
              <a:buFontTx/>
              <a:buChar char="-"/>
            </a:pPr>
            <a:r>
              <a:rPr lang="it-IT" sz="2400" dirty="0"/>
              <a:t> </a:t>
            </a:r>
            <a:r>
              <a:rPr lang="it-IT" sz="2400" dirty="0" smtClean="0"/>
              <a:t>un uomo non possiede altro che se stesso, ciò che vi può aggiungere è solo il suo </a:t>
            </a:r>
            <a:r>
              <a:rPr lang="it-IT" sz="2400" b="1" dirty="0" smtClean="0">
                <a:solidFill>
                  <a:srgbClr val="FF0000"/>
                </a:solidFill>
              </a:rPr>
              <a:t>lavoro</a:t>
            </a:r>
            <a:r>
              <a:rPr lang="it-IT" sz="2400" dirty="0" smtClean="0"/>
              <a:t>. </a:t>
            </a:r>
          </a:p>
          <a:p>
            <a:pPr lvl="1" algn="just"/>
            <a:r>
              <a:rPr lang="it-IT" sz="2400" dirty="0" smtClean="0"/>
              <a:t> </a:t>
            </a:r>
          </a:p>
          <a:p>
            <a:pPr algn="just">
              <a:buFontTx/>
              <a:buChar char="-"/>
            </a:pPr>
            <a:r>
              <a:rPr lang="it-IT" sz="2400" dirty="0"/>
              <a:t> A</a:t>
            </a:r>
            <a:r>
              <a:rPr lang="it-IT" sz="2400" dirty="0" smtClean="0"/>
              <a:t>ltro limite: ognuno deve possedere solo ciò che è </a:t>
            </a:r>
            <a:r>
              <a:rPr lang="it-IT" sz="2400" b="1" dirty="0" smtClean="0">
                <a:solidFill>
                  <a:srgbClr val="FF0000"/>
                </a:solidFill>
              </a:rPr>
              <a:t>necessario alla propria sussistenza</a:t>
            </a:r>
            <a:r>
              <a:rPr lang="it-IT" sz="2400" dirty="0" smtClean="0"/>
              <a:t>, niente di più (critica del denaro e del sistema borghese che andava diffondendosi).    </a:t>
            </a:r>
            <a:endParaRPr lang="it-IT" sz="2400" b="1" dirty="0">
              <a:solidFill>
                <a:srgbClr val="FF0000"/>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748</Words>
  <Application>Microsoft Office PowerPoint</Application>
  <PresentationFormat>Presentazione su schermo (16:9)</PresentationFormat>
  <Paragraphs>89</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Tema di Office</vt:lpstr>
      <vt:lpstr>J. LOCKE</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 LOCKE</dc:title>
  <dc:creator>simone.dell@libero.it</dc:creator>
  <cp:lastModifiedBy>simone.dell@libero.it</cp:lastModifiedBy>
  <cp:revision>11</cp:revision>
  <dcterms:created xsi:type="dcterms:W3CDTF">2020-03-17T09:08:08Z</dcterms:created>
  <dcterms:modified xsi:type="dcterms:W3CDTF">2020-03-17T11:56:10Z</dcterms:modified>
</cp:coreProperties>
</file>